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</p:sldMasterIdLst>
  <p:notesMasterIdLst>
    <p:notesMasterId r:id="rId33"/>
  </p:notesMasterIdLst>
  <p:sldIdLst>
    <p:sldId id="258" r:id="rId4"/>
    <p:sldId id="259" r:id="rId5"/>
    <p:sldId id="260" r:id="rId6"/>
    <p:sldId id="304" r:id="rId7"/>
    <p:sldId id="302" r:id="rId8"/>
    <p:sldId id="298" r:id="rId9"/>
    <p:sldId id="299" r:id="rId10"/>
    <p:sldId id="300" r:id="rId11"/>
    <p:sldId id="301" r:id="rId12"/>
    <p:sldId id="308" r:id="rId13"/>
    <p:sldId id="305" r:id="rId14"/>
    <p:sldId id="283" r:id="rId15"/>
    <p:sldId id="284" r:id="rId16"/>
    <p:sldId id="285" r:id="rId17"/>
    <p:sldId id="306" r:id="rId18"/>
    <p:sldId id="286" r:id="rId19"/>
    <p:sldId id="287" r:id="rId20"/>
    <p:sldId id="288" r:id="rId21"/>
    <p:sldId id="307" r:id="rId22"/>
    <p:sldId id="289" r:id="rId23"/>
    <p:sldId id="290" r:id="rId24"/>
    <p:sldId id="303" r:id="rId25"/>
    <p:sldId id="276" r:id="rId26"/>
    <p:sldId id="278" r:id="rId27"/>
    <p:sldId id="279" r:id="rId28"/>
    <p:sldId id="292" r:id="rId29"/>
    <p:sldId id="293" r:id="rId30"/>
    <p:sldId id="312" r:id="rId31"/>
    <p:sldId id="31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32" autoAdjust="0"/>
    <p:restoredTop sz="97448" autoAdjust="0"/>
  </p:normalViewPr>
  <p:slideViewPr>
    <p:cSldViewPr>
      <p:cViewPr>
        <p:scale>
          <a:sx n="80" d="100"/>
          <a:sy n="80" d="100"/>
        </p:scale>
        <p:origin x="-71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0CA5A-B400-4BB8-A729-3B40FBC1A6EF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0B67E-A279-4252-AF6D-39757E7B7B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37156-E781-46C3-A9AD-DE1CD0EB5CE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37156-E781-46C3-A9AD-DE1CD0EB5CE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37156-E781-46C3-A9AD-DE1CD0EB5CE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FBF4-7863-4DA5-BC24-E740EB6E5419}" type="datetimeFigureOut">
              <a:rPr lang="en-US" smtClean="0">
                <a:solidFill>
                  <a:srgbClr val="696464"/>
                </a:solidFill>
              </a:rPr>
              <a:pPr/>
              <a:t>10/4/2010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7DAF-AF9C-4C15-9236-861A66574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FBF4-7863-4DA5-BC24-E740EB6E5419}" type="datetimeFigureOut">
              <a:rPr lang="en-US" smtClean="0">
                <a:solidFill>
                  <a:srgbClr val="696464"/>
                </a:solidFill>
              </a:rPr>
              <a:pPr/>
              <a:t>10/4/2010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7DAF-AF9C-4C15-9236-861A66574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FBF4-7863-4DA5-BC24-E740EB6E5419}" type="datetimeFigureOut">
              <a:rPr lang="en-US" smtClean="0">
                <a:solidFill>
                  <a:srgbClr val="696464"/>
                </a:solidFill>
              </a:rPr>
              <a:pPr/>
              <a:t>10/4/2010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7DAF-AF9C-4C15-9236-861A66574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FBF4-7863-4DA5-BC24-E740EB6E5419}" type="datetimeFigureOut">
              <a:rPr lang="en-US" smtClean="0">
                <a:solidFill>
                  <a:srgbClr val="696464"/>
                </a:solidFill>
              </a:rPr>
              <a:pPr/>
              <a:t>10/4/2010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7DAF-AF9C-4C15-9236-861A66574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FBF4-7863-4DA5-BC24-E740EB6E5419}" type="datetimeFigureOut">
              <a:rPr lang="en-US" smtClean="0">
                <a:solidFill>
                  <a:srgbClr val="696464"/>
                </a:solidFill>
              </a:rPr>
              <a:pPr/>
              <a:t>10/4/2010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7DAF-AF9C-4C15-9236-861A66574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FBF4-7863-4DA5-BC24-E740EB6E5419}" type="datetimeFigureOut">
              <a:rPr lang="en-US" smtClean="0">
                <a:solidFill>
                  <a:srgbClr val="696464"/>
                </a:solidFill>
              </a:rPr>
              <a:pPr/>
              <a:t>10/4/2010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7DAF-AF9C-4C15-9236-861A66574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FBF4-7863-4DA5-BC24-E740EB6E5419}" type="datetimeFigureOut">
              <a:rPr lang="en-US" smtClean="0">
                <a:solidFill>
                  <a:srgbClr val="696464"/>
                </a:solidFill>
              </a:rPr>
              <a:pPr/>
              <a:t>10/4/2010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7DAF-AF9C-4C15-9236-861A66574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FBF4-7863-4DA5-BC24-E740EB6E5419}" type="datetimeFigureOut">
              <a:rPr lang="en-US" smtClean="0">
                <a:solidFill>
                  <a:srgbClr val="696464"/>
                </a:solidFill>
              </a:rPr>
              <a:pPr/>
              <a:t>10/4/2010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7DAF-AF9C-4C15-9236-861A66574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FBF4-7863-4DA5-BC24-E740EB6E5419}" type="datetimeFigureOut">
              <a:rPr lang="en-US" smtClean="0">
                <a:solidFill>
                  <a:srgbClr val="696464"/>
                </a:solidFill>
              </a:rPr>
              <a:pPr/>
              <a:t>10/4/2010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7DAF-AF9C-4C15-9236-861A66574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FBF4-7863-4DA5-BC24-E740EB6E5419}" type="datetimeFigureOut">
              <a:rPr lang="en-US" smtClean="0">
                <a:solidFill>
                  <a:srgbClr val="696464"/>
                </a:solidFill>
              </a:rPr>
              <a:pPr/>
              <a:t>10/4/2010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7DAF-AF9C-4C15-9236-861A66574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FBF4-7863-4DA5-BC24-E740EB6E5419}" type="datetimeFigureOut">
              <a:rPr lang="en-US" smtClean="0">
                <a:solidFill>
                  <a:srgbClr val="696464"/>
                </a:solidFill>
              </a:rPr>
              <a:pPr/>
              <a:t>10/4/2010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7DAF-AF9C-4C15-9236-861A66574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FBF4-7863-4DA5-BC24-E740EB6E5419}" type="datetimeFigureOut">
              <a:rPr lang="en-US" smtClean="0">
                <a:solidFill>
                  <a:srgbClr val="696464"/>
                </a:solidFill>
              </a:rPr>
              <a:pPr/>
              <a:t>10/4/2010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7DAF-AF9C-4C15-9236-861A66574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FBF4-7863-4DA5-BC24-E740EB6E5419}" type="datetimeFigureOut">
              <a:rPr lang="en-US" smtClean="0">
                <a:solidFill>
                  <a:srgbClr val="696464"/>
                </a:solidFill>
              </a:rPr>
              <a:pPr/>
              <a:t>10/4/2010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7DAF-AF9C-4C15-9236-861A66574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FBF4-7863-4DA5-BC24-E740EB6E5419}" type="datetimeFigureOut">
              <a:rPr lang="en-US" smtClean="0">
                <a:solidFill>
                  <a:srgbClr val="696464"/>
                </a:solidFill>
              </a:rPr>
              <a:pPr/>
              <a:t>10/4/2010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7DAF-AF9C-4C15-9236-861A66574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FBF4-7863-4DA5-BC24-E740EB6E5419}" type="datetimeFigureOut">
              <a:rPr lang="en-US" smtClean="0">
                <a:solidFill>
                  <a:srgbClr val="696464"/>
                </a:solidFill>
              </a:rPr>
              <a:pPr/>
              <a:t>10/4/2010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7DAF-AF9C-4C15-9236-861A66574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FBF4-7863-4DA5-BC24-E740EB6E54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7DAF-AF9C-4C15-9236-861A665748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FBF4-7863-4DA5-BC24-E740EB6E54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7DAF-AF9C-4C15-9236-861A665748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FBF4-7863-4DA5-BC24-E740EB6E54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7DAF-AF9C-4C15-9236-861A665748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FBF4-7863-4DA5-BC24-E740EB6E54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7DAF-AF9C-4C15-9236-861A665748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FBF4-7863-4DA5-BC24-E740EB6E54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7DAF-AF9C-4C15-9236-861A665748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FBF4-7863-4DA5-BC24-E740EB6E54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7DAF-AF9C-4C15-9236-861A665748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FBF4-7863-4DA5-BC24-E740EB6E54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7DAF-AF9C-4C15-9236-861A665748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FBF4-7863-4DA5-BC24-E740EB6E5419}" type="datetimeFigureOut">
              <a:rPr lang="en-US" smtClean="0">
                <a:solidFill>
                  <a:srgbClr val="696464"/>
                </a:solidFill>
              </a:rPr>
              <a:pPr/>
              <a:t>10/4/2010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7DAF-AF9C-4C15-9236-861A66574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FBF4-7863-4DA5-BC24-E740EB6E54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7DAF-AF9C-4C15-9236-861A665748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FBF4-7863-4DA5-BC24-E740EB6E54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7DAF-AF9C-4C15-9236-861A665748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FBF4-7863-4DA5-BC24-E740EB6E54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7DAF-AF9C-4C15-9236-861A665748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FBF4-7863-4DA5-BC24-E740EB6E54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7DAF-AF9C-4C15-9236-861A665748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FBF4-7863-4DA5-BC24-E740EB6E5419}" type="datetimeFigureOut">
              <a:rPr lang="en-US" smtClean="0">
                <a:solidFill>
                  <a:srgbClr val="696464"/>
                </a:solidFill>
              </a:rPr>
              <a:pPr/>
              <a:t>10/4/2010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7DAF-AF9C-4C15-9236-861A66574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FBF4-7863-4DA5-BC24-E740EB6E5419}" type="datetimeFigureOut">
              <a:rPr lang="en-US" smtClean="0">
                <a:solidFill>
                  <a:srgbClr val="696464"/>
                </a:solidFill>
              </a:rPr>
              <a:pPr/>
              <a:t>10/4/2010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7DAF-AF9C-4C15-9236-861A66574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FBF4-7863-4DA5-BC24-E740EB6E5419}" type="datetimeFigureOut">
              <a:rPr lang="en-US" smtClean="0">
                <a:solidFill>
                  <a:srgbClr val="696464"/>
                </a:solidFill>
              </a:rPr>
              <a:pPr/>
              <a:t>10/4/2010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7DAF-AF9C-4C15-9236-861A66574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FBF4-7863-4DA5-BC24-E740EB6E5419}" type="datetimeFigureOut">
              <a:rPr lang="en-US" smtClean="0">
                <a:solidFill>
                  <a:srgbClr val="696464"/>
                </a:solidFill>
              </a:rPr>
              <a:pPr/>
              <a:t>10/4/2010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7DAF-AF9C-4C15-9236-861A66574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FBF4-7863-4DA5-BC24-E740EB6E5419}" type="datetimeFigureOut">
              <a:rPr lang="en-US" smtClean="0">
                <a:solidFill>
                  <a:srgbClr val="696464"/>
                </a:solidFill>
              </a:rPr>
              <a:pPr/>
              <a:t>10/4/2010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7DAF-AF9C-4C15-9236-861A66574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FBF4-7863-4DA5-BC24-E740EB6E5419}" type="datetimeFigureOut">
              <a:rPr lang="en-US" smtClean="0">
                <a:solidFill>
                  <a:srgbClr val="696464"/>
                </a:solidFill>
              </a:rPr>
              <a:pPr/>
              <a:t>10/4/2010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7DAF-AF9C-4C15-9236-861A66574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C4A58-6E04-42B3-9BF3-E31F24774C05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91E01-8A40-4DAF-92C6-0776FC4203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C4A58-6E04-42B3-9BF3-E31F24774C05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91E01-8A40-4DAF-92C6-0776FC4203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EFBF4-7863-4DA5-BC24-E740EB6E54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47DAF-AF9C-4C15-9236-861A665748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57202"/>
            <a:ext cx="6019800" cy="914399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Appendix A: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5791200"/>
            <a:ext cx="4038600" cy="685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Slide Sets 1.1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2706" name="Picture 2" descr="http://www.usuhs.mil/med/seal2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-12168" t="-9339" r="-9506" b="-12063"/>
          <a:stretch>
            <a:fillRect/>
          </a:stretch>
        </p:blipFill>
        <p:spPr bwMode="auto">
          <a:xfrm>
            <a:off x="2438400" y="1219200"/>
            <a:ext cx="4064000" cy="396240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7" name="Rounded Rectangle 6"/>
          <p:cNvSpPr/>
          <p:nvPr/>
        </p:nvSpPr>
        <p:spPr>
          <a:xfrm>
            <a:off x="1295400" y="381000"/>
            <a:ext cx="6629400" cy="5029200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pectrum.jpg"/>
          <p:cNvPicPr>
            <a:picLocks noChangeAspect="1"/>
          </p:cNvPicPr>
          <p:nvPr/>
        </p:nvPicPr>
        <p:blipFill>
          <a:blip r:embed="rId2" cstate="print"/>
          <a:srcRect b="81250"/>
          <a:stretch>
            <a:fillRect/>
          </a:stretch>
        </p:blipFill>
        <p:spPr>
          <a:xfrm>
            <a:off x="152400" y="152400"/>
            <a:ext cx="8868037" cy="1143000"/>
          </a:xfrm>
          <a:prstGeom prst="rect">
            <a:avLst/>
          </a:prstGeom>
        </p:spPr>
      </p:pic>
      <p:sp>
        <p:nvSpPr>
          <p:cNvPr id="5" name="Title 16"/>
          <p:cNvSpPr txBox="1">
            <a:spLocks/>
          </p:cNvSpPr>
          <p:nvPr/>
        </p:nvSpPr>
        <p:spPr>
          <a:xfrm>
            <a:off x="6781800" y="6248400"/>
            <a:ext cx="2438400" cy="609600"/>
          </a:xfrm>
          <a:prstGeom prst="rect">
            <a:avLst/>
          </a:prstGeom>
        </p:spPr>
        <p:txBody>
          <a:bodyPr bIns="91440" anchor="b" anchorCtr="0"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Set 1.2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1295400"/>
            <a:ext cx="8339328" cy="4724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10800000" algn="r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“Multiple Organ Dysfunction Syndrome”</a:t>
            </a:r>
          </a:p>
          <a:p>
            <a:pPr algn="ctr"/>
            <a:endParaRPr lang="en-US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Increasing number of impaired systems correlates w/ higher mortality</a:t>
            </a:r>
          </a:p>
          <a:p>
            <a:pPr algn="ctr"/>
            <a:endParaRPr lang="en-US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Parameters to Monitor: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000" i="1" dirty="0" smtClean="0">
                <a:solidFill>
                  <a:schemeClr val="bg1">
                    <a:lumMod val="95000"/>
                  </a:schemeClr>
                </a:solidFill>
              </a:rPr>
              <a:t>Pulmonary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- PO2/FiO2 ratio</a:t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000" i="1" dirty="0" smtClean="0">
                <a:solidFill>
                  <a:schemeClr val="bg1">
                    <a:lumMod val="95000"/>
                  </a:schemeClr>
                </a:solidFill>
              </a:rPr>
              <a:t>Renal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– Serum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Creatinine</a:t>
            </a:r>
            <a:endParaRPr lang="en-US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2000" i="1" dirty="0" smtClean="0">
                <a:solidFill>
                  <a:schemeClr val="bg1">
                    <a:lumMod val="95000"/>
                  </a:schemeClr>
                </a:solidFill>
              </a:rPr>
              <a:t>Hematologic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– Platelet count</a:t>
            </a:r>
          </a:p>
          <a:p>
            <a:pPr algn="ctr"/>
            <a:r>
              <a:rPr lang="en-US" sz="2000" i="1" dirty="0" smtClean="0">
                <a:solidFill>
                  <a:schemeClr val="bg1">
                    <a:lumMod val="95000"/>
                  </a:schemeClr>
                </a:solidFill>
              </a:rPr>
              <a:t>Neurologic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– Glasgow Coma Scale</a:t>
            </a:r>
          </a:p>
          <a:p>
            <a:pPr algn="ctr"/>
            <a:r>
              <a:rPr lang="en-US" sz="2000" i="1" dirty="0" smtClean="0">
                <a:solidFill>
                  <a:schemeClr val="bg1">
                    <a:lumMod val="95000"/>
                  </a:schemeClr>
                </a:solidFill>
              </a:rPr>
              <a:t>Hepatic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- Serum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Bilirubin</a:t>
            </a:r>
            <a:endParaRPr lang="en-US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2000" i="1" dirty="0" smtClean="0">
                <a:solidFill>
                  <a:schemeClr val="bg1">
                    <a:lumMod val="95000"/>
                  </a:schemeClr>
                </a:solidFill>
              </a:rPr>
              <a:t>Cardiac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- Pressure Adjusted HR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7380357" y="4408557"/>
            <a:ext cx="2209800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itchFamily="18" charset="0"/>
              </a:rPr>
              <a:t>MODS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Bodoni MT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57202"/>
            <a:ext cx="6019800" cy="914399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Appendix A: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5791200"/>
            <a:ext cx="4038600" cy="685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Slide Sets 2.1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2706" name="Picture 2" descr="http://www.usuhs.mil/med/seal2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-12168" t="-9339" r="-9506" b="-12063"/>
          <a:stretch>
            <a:fillRect/>
          </a:stretch>
        </p:blipFill>
        <p:spPr bwMode="auto">
          <a:xfrm>
            <a:off x="2438400" y="1219200"/>
            <a:ext cx="4064000" cy="396240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7" name="Rounded Rectangle 6"/>
          <p:cNvSpPr/>
          <p:nvPr/>
        </p:nvSpPr>
        <p:spPr>
          <a:xfrm>
            <a:off x="1295400" y="381000"/>
            <a:ext cx="6629400" cy="5029200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14400" y="274638"/>
            <a:ext cx="52578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Physiology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Franklin Gothic Book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1447800"/>
            <a:ext cx="7772400" cy="48768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Cardiovascular: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Vasodilation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Increased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microvascular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 permeability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Pulmonary: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Interstitial/alveolar edema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V/Q mismatch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GI: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Fasting, bacterial overgrowth, aspiration/translocation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Liver dysfunction impairs clearance of toxins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Renal: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Acute kidney injury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Depressed ADH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Neuro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: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“Critical illness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polyneuropathy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”</a:t>
            </a:r>
          </a:p>
        </p:txBody>
      </p:sp>
      <p:sp>
        <p:nvSpPr>
          <p:cNvPr id="9" name="Title 16"/>
          <p:cNvSpPr txBox="1">
            <a:spLocks/>
          </p:cNvSpPr>
          <p:nvPr/>
        </p:nvSpPr>
        <p:spPr>
          <a:xfrm>
            <a:off x="6096000" y="5943600"/>
            <a:ext cx="2362200" cy="609600"/>
          </a:xfrm>
          <a:prstGeom prst="rect">
            <a:avLst/>
          </a:prstGeom>
        </p:spPr>
        <p:txBody>
          <a:bodyPr bIns="91440" anchor="b" anchorCtr="0">
            <a:normAutofit fontScale="75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>
                <a:solidFill>
                  <a:srgbClr val="696464"/>
                </a:solidFill>
                <a:latin typeface="Franklin Gothic Book"/>
              </a:rPr>
              <a:t>Slide Set 2.1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1400" y="381000"/>
            <a:ext cx="5486400" cy="1600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Note: These physiologic response mechanisms are the host’s response to an infection, not the actions of the infection itself!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Hemodynamics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Franklin Gothic Book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Vasopressors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Goal: MAP &gt;65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Guidelines recognize 2 equal options: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34817">
                  <a:tint val="60000"/>
                </a:srgb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Levophed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 (NE): 0.5-1mcg/min, max 30mcg/min</a:t>
            </a:r>
          </a:p>
          <a:p>
            <a:pPr marL="1097280" marR="0" lvl="3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A28E6A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Agonist: 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α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 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α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β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  <a:p>
            <a:pPr marL="1097280" marR="0" lvl="3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A28E6A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Vasoconstriction,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↑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CO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34817">
                  <a:tint val="60000"/>
                </a:srgb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Dopamine (DA): 1-50mcg/kg/min</a:t>
            </a:r>
          </a:p>
          <a:p>
            <a:pPr marL="1280160" lvl="3" indent="-228600">
              <a:spcBef>
                <a:spcPts val="370"/>
              </a:spcBef>
              <a:buClr>
                <a:srgbClr val="D34817">
                  <a:tint val="60000"/>
                </a:srgbClr>
              </a:buClr>
              <a:buSzPct val="85000"/>
              <a:buFont typeface="Wingdings 2"/>
              <a:buChar char=""/>
              <a:defRPr/>
            </a:pPr>
            <a:r>
              <a:rPr lang="en-US" sz="2000" dirty="0" smtClean="0">
                <a:solidFill>
                  <a:sysClr val="windowText" lastClr="000000"/>
                </a:solidFill>
                <a:latin typeface="Perpetua"/>
              </a:rPr>
              <a:t>Increased incidence of arrhythmic events with dopamine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  <a:p>
            <a:pPr marL="1097280" marR="0" lvl="3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A28E6A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Dosing/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effect:</a:t>
            </a:r>
          </a:p>
          <a:p>
            <a:pPr marL="13716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A28E6A"/>
              </a:buClr>
              <a:buSzTx/>
              <a:buFontTx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Start at 2-4mcg/kg/min</a:t>
            </a:r>
          </a:p>
          <a:p>
            <a:pPr marL="13716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A28E6A"/>
              </a:buClr>
              <a:buSzTx/>
              <a:buFontTx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Times New Roman"/>
              </a:rPr>
              <a:t>Increased HR/contractility, ↑CO</a:t>
            </a:r>
          </a:p>
          <a:p>
            <a:pPr marL="13716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A28E6A"/>
              </a:buClr>
              <a:buSzTx/>
              <a:buFontTx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Times New Roman"/>
              </a:rPr>
              <a:t>Potent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Times New Roman"/>
              </a:rPr>
              <a:t> vasoconstriction at higher doses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For persistent hypotension WITH low CO add: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34817">
                  <a:tint val="60000"/>
                </a:srgb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Dobutamine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: 0.5-1mcg/kg/min, max 40mcg/kg/min</a:t>
            </a:r>
          </a:p>
          <a:p>
            <a:pPr marL="1097280" marR="0" lvl="3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A28E6A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Selective 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β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agonist</a:t>
            </a:r>
          </a:p>
          <a:p>
            <a:pPr marL="1097280" marR="0" lvl="3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A28E6A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Times New Roman"/>
              </a:rPr>
              <a:t>Increased HR/contractility, ↑CO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9" name="Title 16"/>
          <p:cNvSpPr txBox="1">
            <a:spLocks/>
          </p:cNvSpPr>
          <p:nvPr/>
        </p:nvSpPr>
        <p:spPr>
          <a:xfrm>
            <a:off x="6096000" y="5943600"/>
            <a:ext cx="2362200" cy="609600"/>
          </a:xfrm>
          <a:prstGeom prst="rect">
            <a:avLst/>
          </a:prstGeom>
        </p:spPr>
        <p:txBody>
          <a:bodyPr bIns="91440" anchor="b" anchorCtr="0">
            <a:normAutofit fontScale="75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>
                <a:solidFill>
                  <a:srgbClr val="696464"/>
                </a:solidFill>
                <a:latin typeface="Franklin Gothic Book"/>
              </a:rPr>
              <a:t>Slide Set 2.1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Hemodynamics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Franklin Gothic Book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Stress-Dose Steroids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400" dirty="0" smtClean="0">
                <a:solidFill>
                  <a:sysClr val="windowText" lastClr="000000"/>
                </a:solidFill>
                <a:latin typeface="Perpetua"/>
              </a:rPr>
              <a:t>Controversial!</a:t>
            </a:r>
          </a:p>
          <a:p>
            <a:pPr marL="548640" lvl="1" indent="-228600">
              <a:spcBef>
                <a:spcPts val="370"/>
              </a:spcBef>
              <a:buClr>
                <a:srgbClr val="9B2D1F"/>
              </a:buClr>
              <a:buSzPct val="85000"/>
              <a:buFont typeface="Wingdings 2"/>
              <a:buChar char=""/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Only after IVFR and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pressors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Hydrocortisone IV: Start at 50mg Q6H, taper over 1-2wks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Recombinant Activated Protein C (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Xigris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)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“Clinical assessment of high risk of death.”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Transfusion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Target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Hgb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 7-9 unless known CAD or hemorrhage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9" name="Title 16"/>
          <p:cNvSpPr txBox="1">
            <a:spLocks/>
          </p:cNvSpPr>
          <p:nvPr/>
        </p:nvSpPr>
        <p:spPr>
          <a:xfrm>
            <a:off x="6096000" y="5943600"/>
            <a:ext cx="2362200" cy="609600"/>
          </a:xfrm>
          <a:prstGeom prst="rect">
            <a:avLst/>
          </a:prstGeom>
        </p:spPr>
        <p:txBody>
          <a:bodyPr bIns="91440" anchor="b" anchorCtr="0">
            <a:normAutofit fontScale="75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>
                <a:solidFill>
                  <a:srgbClr val="696464"/>
                </a:solidFill>
                <a:latin typeface="Franklin Gothic Book"/>
              </a:rPr>
              <a:t>Slide Set 2.1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57202"/>
            <a:ext cx="6019800" cy="914399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Appendix A: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5791200"/>
            <a:ext cx="4038600" cy="685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Slide Sets 2.2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2706" name="Picture 2" descr="http://www.usuhs.mil/med/seal2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-12168" t="-9339" r="-9506" b="-12063"/>
          <a:stretch>
            <a:fillRect/>
          </a:stretch>
        </p:blipFill>
        <p:spPr bwMode="auto">
          <a:xfrm>
            <a:off x="2438400" y="1219200"/>
            <a:ext cx="4064000" cy="396240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7" name="Rounded Rectangle 6"/>
          <p:cNvSpPr/>
          <p:nvPr/>
        </p:nvSpPr>
        <p:spPr>
          <a:xfrm>
            <a:off x="1295400" y="381000"/>
            <a:ext cx="6629400" cy="5029200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Microbiology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Franklin Gothic Book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Line infection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Staph (MSSA/MRSA)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Biliary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 tract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E. coli,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Klebsiella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Enterococcus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Intraabdominal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/Pelvic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B.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fragilis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Urosepsis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Aerobic GNR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9" name="Title 16"/>
          <p:cNvSpPr txBox="1">
            <a:spLocks/>
          </p:cNvSpPr>
          <p:nvPr/>
        </p:nvSpPr>
        <p:spPr>
          <a:xfrm>
            <a:off x="6096000" y="5943600"/>
            <a:ext cx="2286000" cy="609600"/>
          </a:xfrm>
          <a:prstGeom prst="rect">
            <a:avLst/>
          </a:prstGeom>
        </p:spPr>
        <p:txBody>
          <a:bodyPr bIns="91440" anchor="b" anchorCtr="0">
            <a:normAutofit fontScale="75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>
                <a:solidFill>
                  <a:srgbClr val="696464"/>
                </a:solidFill>
                <a:latin typeface="Franklin Gothic Book"/>
              </a:rPr>
              <a:t>Slide Set 2.2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Antibiotics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Franklin Gothic Book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Blood Cultures PRIOR to Antibiotics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Begin as soon as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 possible when infection is suspected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Broad Spectrum: example regimen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34817">
                  <a:tint val="60000"/>
                </a:srgb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Vancomycin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: Gram positive coverage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34817">
                  <a:tint val="60000"/>
                </a:srgb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Meropenem,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Levofloxacin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: Double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pseudomonal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 coverage when it is  suspected as a pathogen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34817">
                  <a:tint val="60000"/>
                </a:srgb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7-10 Day Course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Other considerations: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34817">
                  <a:tint val="60000"/>
                </a:srgb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Antifungals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/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antivirals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34817">
                  <a:tint val="60000"/>
                </a:srgb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Acinetobacter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34817">
                  <a:tint val="60000"/>
                </a:srgb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Penicillin allergy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34817">
                  <a:tint val="60000"/>
                </a:srgb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Local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antibiogram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34817">
                  <a:tint val="60000"/>
                </a:srgb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Narrow coverage when speciation/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susceptability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 become available</a:t>
            </a:r>
          </a:p>
        </p:txBody>
      </p:sp>
      <p:sp>
        <p:nvSpPr>
          <p:cNvPr id="9" name="Title 16"/>
          <p:cNvSpPr txBox="1">
            <a:spLocks/>
          </p:cNvSpPr>
          <p:nvPr/>
        </p:nvSpPr>
        <p:spPr>
          <a:xfrm>
            <a:off x="6096000" y="5943600"/>
            <a:ext cx="2286000" cy="609600"/>
          </a:xfrm>
          <a:prstGeom prst="rect">
            <a:avLst/>
          </a:prstGeom>
        </p:spPr>
        <p:txBody>
          <a:bodyPr bIns="91440" anchor="b" anchorCtr="0">
            <a:normAutofit fontScale="75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>
                <a:solidFill>
                  <a:srgbClr val="696464"/>
                </a:solidFill>
                <a:latin typeface="Franklin Gothic Book"/>
              </a:rPr>
              <a:t>Slide Set 2.2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Targeting the Infection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Franklin Gothic Book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Persistent fever and elevated WBC despite adequate antibiotic coverage may indicate need for source control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Imaging studies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CXR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CT Abdomen/Pelvis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CT Head/Neck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Source Control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Abscess drainage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Wound debridement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9" name="Title 16"/>
          <p:cNvSpPr txBox="1">
            <a:spLocks/>
          </p:cNvSpPr>
          <p:nvPr/>
        </p:nvSpPr>
        <p:spPr>
          <a:xfrm>
            <a:off x="6096000" y="5943600"/>
            <a:ext cx="2286000" cy="609600"/>
          </a:xfrm>
          <a:prstGeom prst="rect">
            <a:avLst/>
          </a:prstGeom>
        </p:spPr>
        <p:txBody>
          <a:bodyPr bIns="91440" anchor="b" anchorCtr="0">
            <a:normAutofit fontScale="75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>
                <a:solidFill>
                  <a:srgbClr val="696464"/>
                </a:solidFill>
                <a:latin typeface="Franklin Gothic Book"/>
              </a:rPr>
              <a:t>Slide Set 2.2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57202"/>
            <a:ext cx="6019800" cy="914399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Appendix A: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5791200"/>
            <a:ext cx="4038600" cy="685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Slide Sets 2.3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2706" name="Picture 2" descr="http://www.usuhs.mil/med/seal2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-12168" t="-9339" r="-9506" b="-12063"/>
          <a:stretch>
            <a:fillRect/>
          </a:stretch>
        </p:blipFill>
        <p:spPr bwMode="auto">
          <a:xfrm>
            <a:off x="2438400" y="1219200"/>
            <a:ext cx="4064000" cy="396240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7" name="Rounded Rectangle 6"/>
          <p:cNvSpPr/>
          <p:nvPr/>
        </p:nvSpPr>
        <p:spPr>
          <a:xfrm>
            <a:off x="1295400" y="381000"/>
            <a:ext cx="6629400" cy="5029200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6"/>
          <p:cNvSpPr txBox="1">
            <a:spLocks/>
          </p:cNvSpPr>
          <p:nvPr/>
        </p:nvSpPr>
        <p:spPr>
          <a:xfrm>
            <a:off x="6019800" y="5943600"/>
            <a:ext cx="2438400" cy="609600"/>
          </a:xfrm>
          <a:prstGeom prst="rect">
            <a:avLst/>
          </a:prstGeom>
        </p:spPr>
        <p:txBody>
          <a:bodyPr bIns="91440" anchor="b" anchorCtr="0">
            <a:normAutofit fontScale="82500"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>
                <a:solidFill>
                  <a:srgbClr val="696464"/>
                </a:solidFill>
                <a:latin typeface="Franklin Gothic Book"/>
              </a:rPr>
              <a:t>Slide Set 1.1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  <a:effectLst/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Early Goal Directed Therapy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Franklin Gothic Book"/>
              <a:ea typeface="+mj-ea"/>
              <a:cs typeface="+mj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Begin within 6 hours for sepsis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Begin immediately for hypotension or lactate &gt; 4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Do NOT delay for ICU admission!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Goals: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34817">
                  <a:tint val="60000"/>
                </a:srgb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Central Venous Pressure 8-12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34817">
                  <a:tint val="60000"/>
                </a:srgb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Mean Arterial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 Pressure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 &gt;65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34817">
                  <a:tint val="60000"/>
                </a:srgb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Urine Output&gt;0.5mL/kg/hr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34817">
                  <a:tint val="60000"/>
                </a:srgb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Central Venous (SVC) oxygen Saturation &gt;70% or Mixed Venous oxygen Saturation &gt;65%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GRADE System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Franklin Gothic Book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Quality of Evidence: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1" i="0" u="none" strike="noStrike" kern="1200" cap="all" spc="0" normalizeH="0" baseline="0" noProof="0" smtClean="0">
                <a:ln w="9000" cmpd="sng">
                  <a:solidFill>
                    <a:srgbClr val="235B2A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Perpetua"/>
                <a:ea typeface="+mn-ea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-High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B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-Moderate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solidFill>
                    <a:srgbClr val="90630A"/>
                  </a:solidFill>
                </a:ln>
                <a:solidFill>
                  <a:srgbClr val="E37803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-Low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D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-Very Low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Strength of Recommendation: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1" i="0" u="none" strike="noStrike" kern="1200" cap="all" spc="0" normalizeH="0" baseline="0" noProof="0" smtClean="0">
                <a:ln w="9000" cmpd="sng">
                  <a:solidFill>
                    <a:srgbClr val="235B2A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Perpetua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 - Strong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1" i="0" u="none" strike="noStrike" kern="1200" cap="all" spc="0" normalizeH="0" baseline="0" noProof="0" smtClean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56251">
                        <a:shade val="20000"/>
                        <a:satMod val="245000"/>
                      </a:srgbClr>
                    </a:gs>
                    <a:gs pos="43000">
                      <a:srgbClr val="956251">
                        <a:satMod val="255000"/>
                      </a:srgbClr>
                    </a:gs>
                    <a:gs pos="48000">
                      <a:srgbClr val="956251">
                        <a:shade val="85000"/>
                        <a:satMod val="255000"/>
                      </a:srgbClr>
                    </a:gs>
                    <a:gs pos="100000">
                      <a:srgbClr val="956251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Perpetua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 - Weak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9" name="Title 16"/>
          <p:cNvSpPr txBox="1">
            <a:spLocks/>
          </p:cNvSpPr>
          <p:nvPr/>
        </p:nvSpPr>
        <p:spPr>
          <a:xfrm>
            <a:off x="6096000" y="5943600"/>
            <a:ext cx="2438400" cy="609600"/>
          </a:xfrm>
          <a:prstGeom prst="rect">
            <a:avLst/>
          </a:prstGeom>
        </p:spPr>
        <p:txBody>
          <a:bodyPr bIns="91440" anchor="b" anchorCtr="0">
            <a:normAutofit fontScale="75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>
                <a:solidFill>
                  <a:srgbClr val="696464"/>
                </a:solidFill>
                <a:latin typeface="Franklin Gothic Book"/>
              </a:rPr>
              <a:t>Slide Set 2.3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Surviving Sepsis Campaign:</a:t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2008 Updated Guidelines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Franklin Gothic Book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1447800"/>
            <a:ext cx="8001000" cy="4953000"/>
          </a:xfrm>
          <a:prstGeom prst="rect">
            <a:avLst/>
          </a:prstGeom>
        </p:spPr>
        <p:txBody>
          <a:bodyPr vert="horz" numCol="2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Early Goal Directed Resuscitation (</a:t>
            </a:r>
            <a:r>
              <a:rPr kumimoji="0" lang="en-US" sz="2600" b="1" i="0" u="none" strike="noStrike" kern="1200" cap="all" spc="0" normalizeH="0" baseline="0" noProof="0" dirty="0" smtClean="0">
                <a:ln w="9000" cmpd="sng">
                  <a:solidFill>
                    <a:srgbClr val="235B2A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Perpetua"/>
                <a:ea typeface="+mn-ea"/>
                <a:cs typeface="+mn-cs"/>
              </a:rPr>
              <a:t>1</a:t>
            </a:r>
            <a:r>
              <a:rPr kumimoji="0" lang="en-US" sz="2600" b="0" i="0" u="none" strike="noStrike" kern="1200" cap="none" spc="0" normalizeH="0" baseline="0" noProof="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B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)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Fluid Challenge (</a:t>
            </a:r>
            <a:r>
              <a:rPr kumimoji="0" lang="en-US" sz="2400" b="1" i="0" u="none" strike="noStrike" kern="1200" cap="all" spc="0" normalizeH="0" baseline="0" noProof="0" dirty="0" smtClean="0">
                <a:ln w="9000" cmpd="sng">
                  <a:solidFill>
                    <a:srgbClr val="235B2A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Perpetua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solidFill>
                    <a:srgbClr val="90630A"/>
                  </a:solidFill>
                </a:ln>
                <a:solidFill>
                  <a:srgbClr val="E37803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)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Rate Reduction (</a:t>
            </a:r>
            <a:r>
              <a:rPr kumimoji="0" lang="en-US" sz="2400" b="1" i="0" u="none" strike="noStrike" kern="1200" cap="all" spc="0" normalizeH="0" baseline="0" noProof="0" dirty="0" smtClean="0">
                <a:ln w="9000" cmpd="sng">
                  <a:solidFill>
                    <a:srgbClr val="235B2A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Perpetua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Vasopressors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 (</a:t>
            </a:r>
            <a:r>
              <a:rPr kumimoji="0" lang="en-US" sz="2600" b="1" i="0" u="none" strike="noStrike" kern="1200" cap="all" spc="0" normalizeH="0" baseline="0" noProof="0" dirty="0" smtClean="0">
                <a:ln w="9000" cmpd="sng">
                  <a:solidFill>
                    <a:srgbClr val="235B2A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Perpetua"/>
                <a:ea typeface="+mn-ea"/>
                <a:cs typeface="+mn-cs"/>
              </a:rPr>
              <a:t>1</a:t>
            </a:r>
            <a:r>
              <a:rPr kumimoji="0" lang="en-US" sz="2600" b="0" i="0" u="none" strike="noStrike" kern="1200" cap="none" spc="0" normalizeH="0" baseline="0" noProof="0" dirty="0" smtClean="0">
                <a:ln>
                  <a:solidFill>
                    <a:srgbClr val="90630A"/>
                  </a:solidFill>
                </a:ln>
                <a:solidFill>
                  <a:srgbClr val="E37803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Dobutamine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 for low CO (</a:t>
            </a:r>
            <a:r>
              <a:rPr kumimoji="0" lang="en-US" sz="2600" b="1" i="0" u="none" strike="noStrike" kern="1200" cap="all" spc="0" normalizeH="0" baseline="0" noProof="0" dirty="0" smtClean="0">
                <a:ln w="9000" cmpd="sng">
                  <a:solidFill>
                    <a:srgbClr val="235B2A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Perpetua"/>
                <a:ea typeface="+mn-ea"/>
                <a:cs typeface="+mn-cs"/>
              </a:rPr>
              <a:t>1</a:t>
            </a:r>
            <a:r>
              <a:rPr kumimoji="0" lang="en-US" sz="2600" b="0" i="0" u="none" strike="noStrike" kern="1200" cap="none" spc="0" normalizeH="0" baseline="0" noProof="0" dirty="0" smtClean="0">
                <a:ln>
                  <a:solidFill>
                    <a:srgbClr val="90630A"/>
                  </a:solidFill>
                </a:ln>
                <a:solidFill>
                  <a:srgbClr val="E37803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Stress-Dose Steroids (</a:t>
            </a:r>
            <a:r>
              <a:rPr kumimoji="0" lang="en-US" sz="2600" b="1" i="0" u="none" strike="noStrike" kern="1200" cap="all" spc="0" normalizeH="0" baseline="0" noProof="0" dirty="0" smtClean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56251">
                        <a:shade val="20000"/>
                        <a:satMod val="245000"/>
                      </a:srgbClr>
                    </a:gs>
                    <a:gs pos="43000">
                      <a:srgbClr val="956251">
                        <a:satMod val="255000"/>
                      </a:srgbClr>
                    </a:gs>
                    <a:gs pos="48000">
                      <a:srgbClr val="956251">
                        <a:shade val="85000"/>
                        <a:satMod val="255000"/>
                      </a:srgbClr>
                    </a:gs>
                    <a:gs pos="100000">
                      <a:srgbClr val="956251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Perpetua"/>
                <a:ea typeface="+mn-ea"/>
                <a:cs typeface="+mn-cs"/>
              </a:rPr>
              <a:t>2</a:t>
            </a:r>
            <a:r>
              <a:rPr kumimoji="0" lang="en-US" sz="2600" b="0" i="0" u="none" strike="noStrike" kern="1200" cap="none" spc="0" normalizeH="0" baseline="0" noProof="0" dirty="0" smtClean="0">
                <a:ln>
                  <a:solidFill>
                    <a:srgbClr val="90630A"/>
                  </a:solidFill>
                </a:ln>
                <a:solidFill>
                  <a:srgbClr val="E37803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Recombinant Activated Protein C (</a:t>
            </a:r>
            <a:r>
              <a:rPr kumimoji="0" lang="en-US" sz="2600" b="1" i="0" u="none" strike="noStrike" kern="1200" cap="all" spc="0" normalizeH="0" baseline="0" noProof="0" dirty="0" smtClean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56251">
                        <a:shade val="20000"/>
                        <a:satMod val="245000"/>
                      </a:srgbClr>
                    </a:gs>
                    <a:gs pos="43000">
                      <a:srgbClr val="956251">
                        <a:satMod val="255000"/>
                      </a:srgbClr>
                    </a:gs>
                    <a:gs pos="48000">
                      <a:srgbClr val="956251">
                        <a:shade val="85000"/>
                        <a:satMod val="255000"/>
                      </a:srgbClr>
                    </a:gs>
                    <a:gs pos="100000">
                      <a:srgbClr val="956251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Perpetua"/>
                <a:ea typeface="+mn-ea"/>
                <a:cs typeface="+mn-cs"/>
              </a:rPr>
              <a:t>2</a:t>
            </a:r>
            <a:r>
              <a:rPr kumimoji="0" lang="en-US" sz="2600" b="0" i="0" u="none" strike="noStrike" kern="1200" cap="none" spc="0" normalizeH="0" baseline="0" noProof="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B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Transfusion - Goal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Hgb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 7-9 (</a:t>
            </a:r>
            <a:r>
              <a:rPr kumimoji="0" lang="en-US" sz="2600" b="1" i="0" u="none" strike="noStrike" kern="1200" cap="all" spc="0" normalizeH="0" baseline="0" noProof="0" dirty="0" smtClean="0">
                <a:ln w="9000" cmpd="sng">
                  <a:solidFill>
                    <a:srgbClr val="235B2A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Perpetua"/>
                <a:ea typeface="+mn-ea"/>
                <a:cs typeface="+mn-cs"/>
              </a:rPr>
              <a:t>1</a:t>
            </a:r>
            <a:r>
              <a:rPr kumimoji="0" lang="en-US" sz="2600" b="0" i="0" u="none" strike="noStrike" kern="1200" cap="none" spc="0" normalizeH="0" baseline="0" noProof="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B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Broad Spectrum Antibiotics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Within one hour (</a:t>
            </a:r>
            <a:r>
              <a:rPr kumimoji="0" lang="en-US" sz="2400" b="1" i="0" u="none" strike="noStrike" kern="1200" cap="all" spc="0" normalizeH="0" baseline="0" noProof="0" dirty="0" smtClean="0">
                <a:ln w="9000" cmpd="sng">
                  <a:solidFill>
                    <a:srgbClr val="235B2A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Perpetua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B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)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Blood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Cx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 prior to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Abx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 (</a:t>
            </a:r>
            <a:r>
              <a:rPr kumimoji="0" lang="en-US" sz="2400" b="1" i="0" u="none" strike="noStrike" kern="1200" cap="all" spc="0" normalizeH="0" baseline="0" noProof="0" dirty="0" smtClean="0">
                <a:ln w="9000" cmpd="sng">
                  <a:solidFill>
                    <a:srgbClr val="235B2A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Perpetua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solidFill>
                    <a:srgbClr val="90630A"/>
                  </a:solidFill>
                </a:ln>
                <a:solidFill>
                  <a:srgbClr val="E37803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)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Reassess and Narrow Coverage (</a:t>
            </a:r>
            <a:r>
              <a:rPr kumimoji="0" lang="en-US" sz="2400" b="1" i="0" u="none" strike="noStrike" kern="1200" cap="all" spc="0" normalizeH="0" baseline="0" noProof="0" dirty="0" smtClean="0">
                <a:ln w="9000" cmpd="sng">
                  <a:solidFill>
                    <a:srgbClr val="235B2A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Perpetua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solidFill>
                    <a:srgbClr val="90630A"/>
                  </a:solidFill>
                </a:ln>
                <a:solidFill>
                  <a:srgbClr val="E37803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)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7-10 Day Course (</a:t>
            </a:r>
            <a:r>
              <a:rPr kumimoji="0" lang="en-US" sz="2400" b="1" i="0" u="none" strike="noStrike" kern="1200" cap="all" spc="0" normalizeH="0" baseline="0" noProof="0" dirty="0" smtClean="0">
                <a:ln w="9000" cmpd="sng">
                  <a:solidFill>
                    <a:srgbClr val="235B2A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Perpetua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Imaging studies (</a:t>
            </a:r>
            <a:r>
              <a:rPr kumimoji="0" lang="en-US" sz="2600" b="1" i="0" u="none" strike="noStrike" kern="1200" cap="all" spc="0" normalizeH="0" baseline="0" noProof="0" dirty="0" smtClean="0">
                <a:ln w="9000" cmpd="sng">
                  <a:solidFill>
                    <a:srgbClr val="235B2A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Perpetua"/>
                <a:ea typeface="+mn-ea"/>
                <a:cs typeface="+mn-cs"/>
              </a:rPr>
              <a:t>1</a:t>
            </a:r>
            <a:r>
              <a:rPr kumimoji="0" lang="en-US" sz="2600" b="0" i="0" u="none" strike="noStrike" kern="1200" cap="none" spc="0" normalizeH="0" baseline="0" noProof="0" dirty="0" smtClean="0">
                <a:ln>
                  <a:solidFill>
                    <a:srgbClr val="90630A"/>
                  </a:solidFill>
                </a:ln>
                <a:solidFill>
                  <a:srgbClr val="E37803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Source Control (</a:t>
            </a:r>
            <a:r>
              <a:rPr kumimoji="0" lang="en-US" sz="2600" b="1" i="0" u="none" strike="noStrike" kern="1200" cap="all" spc="0" normalizeH="0" baseline="0" noProof="0" dirty="0" smtClean="0">
                <a:ln w="9000" cmpd="sng">
                  <a:solidFill>
                    <a:srgbClr val="235B2A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Perpetua"/>
                <a:ea typeface="+mn-ea"/>
                <a:cs typeface="+mn-cs"/>
              </a:rPr>
              <a:t>1</a:t>
            </a:r>
            <a:r>
              <a:rPr kumimoji="0" lang="en-US" sz="2600" b="0" i="0" u="none" strike="noStrike" kern="1200" cap="none" spc="0" normalizeH="0" baseline="0" noProof="0" dirty="0" smtClean="0">
                <a:ln>
                  <a:solidFill>
                    <a:srgbClr val="90630A"/>
                  </a:solidFill>
                </a:ln>
                <a:solidFill>
                  <a:srgbClr val="E37803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Glycemic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 Control: FSG &lt;150 (</a:t>
            </a:r>
            <a:r>
              <a:rPr kumimoji="0" lang="en-US" sz="2600" b="1" i="0" u="none" strike="noStrike" kern="1200" cap="all" spc="0" normalizeH="0" baseline="0" noProof="0" dirty="0" smtClean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56251">
                        <a:shade val="20000"/>
                        <a:satMod val="245000"/>
                      </a:srgbClr>
                    </a:gs>
                    <a:gs pos="43000">
                      <a:srgbClr val="956251">
                        <a:satMod val="255000"/>
                      </a:srgbClr>
                    </a:gs>
                    <a:gs pos="48000">
                      <a:srgbClr val="956251">
                        <a:shade val="85000"/>
                        <a:satMod val="255000"/>
                      </a:srgbClr>
                    </a:gs>
                    <a:gs pos="100000">
                      <a:srgbClr val="956251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Perpetua"/>
                <a:ea typeface="+mn-ea"/>
                <a:cs typeface="+mn-cs"/>
              </a:rPr>
              <a:t>2</a:t>
            </a:r>
            <a:r>
              <a:rPr kumimoji="0" lang="en-US" sz="2600" b="0" i="0" u="none" strike="noStrike" kern="1200" cap="none" spc="0" normalizeH="0" baseline="0" noProof="0" dirty="0" smtClean="0">
                <a:ln>
                  <a:solidFill>
                    <a:srgbClr val="90630A"/>
                  </a:solidFill>
                </a:ln>
                <a:solidFill>
                  <a:srgbClr val="E37803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Hemodialysis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 (</a:t>
            </a:r>
            <a:r>
              <a:rPr kumimoji="0" lang="en-US" sz="2600" b="1" i="0" u="none" strike="noStrike" kern="1200" cap="all" spc="0" normalizeH="0" baseline="0" noProof="0" dirty="0" smtClean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56251">
                        <a:shade val="20000"/>
                        <a:satMod val="245000"/>
                      </a:srgbClr>
                    </a:gs>
                    <a:gs pos="43000">
                      <a:srgbClr val="956251">
                        <a:satMod val="255000"/>
                      </a:srgbClr>
                    </a:gs>
                    <a:gs pos="48000">
                      <a:srgbClr val="956251">
                        <a:shade val="85000"/>
                        <a:satMod val="255000"/>
                      </a:srgbClr>
                    </a:gs>
                    <a:gs pos="100000">
                      <a:srgbClr val="956251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Perpetua"/>
                <a:ea typeface="+mn-ea"/>
                <a:cs typeface="+mn-cs"/>
              </a:rPr>
              <a:t>2</a:t>
            </a:r>
            <a:r>
              <a:rPr kumimoji="0" lang="en-US" sz="2600" b="0" i="0" u="none" strike="noStrike" kern="1200" cap="none" spc="0" normalizeH="0" baseline="0" noProof="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B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9" name="Title 16"/>
          <p:cNvSpPr txBox="1">
            <a:spLocks/>
          </p:cNvSpPr>
          <p:nvPr/>
        </p:nvSpPr>
        <p:spPr>
          <a:xfrm>
            <a:off x="6096000" y="5943600"/>
            <a:ext cx="2438400" cy="609600"/>
          </a:xfrm>
          <a:prstGeom prst="rect">
            <a:avLst/>
          </a:prstGeom>
        </p:spPr>
        <p:txBody>
          <a:bodyPr bIns="91440" anchor="b" anchorCtr="0">
            <a:normAutofit fontScale="75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>
                <a:solidFill>
                  <a:srgbClr val="696464"/>
                </a:solidFill>
                <a:latin typeface="Franklin Gothic Book"/>
              </a:rPr>
              <a:t>Slide Set 2.3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Surviving Sepsis Campaign:</a:t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2008 Updated Guidelines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Franklin Gothic Book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1447800"/>
            <a:ext cx="7772400" cy="4953000"/>
          </a:xfrm>
          <a:prstGeom prst="rect">
            <a:avLst/>
          </a:prstGeom>
        </p:spPr>
        <p:txBody>
          <a:bodyPr vert="horz" numCol="2">
            <a:normAutofit fontScale="92500"/>
          </a:bodyPr>
          <a:lstStyle/>
          <a:p>
            <a:pPr marL="274320" lvl="0" indent="-274320">
              <a:spcBef>
                <a:spcPts val="580"/>
              </a:spcBef>
              <a:buClr>
                <a:srgbClr val="D34817"/>
              </a:buClr>
              <a:buSzPct val="85000"/>
              <a:buFont typeface="Wingdings 2"/>
              <a:buChar char=""/>
              <a:defRPr/>
            </a:pPr>
            <a:r>
              <a:rPr lang="en-US" sz="2600" dirty="0" smtClean="0">
                <a:solidFill>
                  <a:sysClr val="windowText" lastClr="000000"/>
                </a:solidFill>
              </a:rPr>
              <a:t>ALI/ARDS:</a:t>
            </a:r>
          </a:p>
          <a:p>
            <a:pPr marL="548640" lvl="1" indent="-228600">
              <a:spcBef>
                <a:spcPts val="370"/>
              </a:spcBef>
              <a:buClr>
                <a:srgbClr val="9B2D1F"/>
              </a:buClr>
              <a:buSzPct val="85000"/>
              <a:buFont typeface="Wingdings 2"/>
              <a:buChar char=""/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Low Tidal Volume (</a:t>
            </a:r>
            <a:r>
              <a:rPr lang="en-US" sz="2400" b="1" cap="all" dirty="0" smtClean="0">
                <a:ln w="9000" cmpd="sng">
                  <a:solidFill>
                    <a:srgbClr val="235B2A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en-US" sz="24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B</a:t>
            </a:r>
            <a:r>
              <a:rPr lang="en-US" sz="2400" dirty="0" smtClean="0">
                <a:solidFill>
                  <a:sysClr val="windowText" lastClr="000000"/>
                </a:solidFill>
              </a:rPr>
              <a:t>)</a:t>
            </a:r>
          </a:p>
          <a:p>
            <a:pPr marL="548640" lvl="1" indent="-228600">
              <a:spcBef>
                <a:spcPts val="370"/>
              </a:spcBef>
              <a:buClr>
                <a:srgbClr val="9B2D1F"/>
              </a:buClr>
              <a:buSzPct val="85000"/>
              <a:buFont typeface="Wingdings 2"/>
              <a:buChar char=""/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Limit Plateau Pressure (</a:t>
            </a:r>
            <a:r>
              <a:rPr lang="en-US" sz="2400" b="1" cap="all" dirty="0" smtClean="0">
                <a:ln w="9000" cmpd="sng">
                  <a:solidFill>
                    <a:srgbClr val="235B2A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en-US" sz="2400" dirty="0" smtClean="0">
                <a:ln>
                  <a:solidFill>
                    <a:srgbClr val="90630A"/>
                  </a:solidFill>
                </a:ln>
                <a:solidFill>
                  <a:srgbClr val="E37803"/>
                </a:solidFill>
              </a:rPr>
              <a:t>C</a:t>
            </a:r>
            <a:r>
              <a:rPr lang="en-US" sz="2400" dirty="0" smtClean="0">
                <a:solidFill>
                  <a:sysClr val="windowText" lastClr="000000"/>
                </a:solidFill>
              </a:rPr>
              <a:t>)</a:t>
            </a:r>
          </a:p>
          <a:p>
            <a:pPr marL="548640" lvl="1" indent="-228600">
              <a:spcBef>
                <a:spcPts val="370"/>
              </a:spcBef>
              <a:buClr>
                <a:srgbClr val="9B2D1F"/>
              </a:buClr>
              <a:buSzPct val="85000"/>
              <a:buFont typeface="Wingdings 2"/>
              <a:buChar char=""/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Apply PEEP (</a:t>
            </a:r>
            <a:r>
              <a:rPr lang="en-US" sz="2400" b="1" cap="all" dirty="0" smtClean="0">
                <a:ln w="9000" cmpd="sng">
                  <a:solidFill>
                    <a:srgbClr val="235B2A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en-US" sz="2400" dirty="0" smtClean="0">
                <a:ln>
                  <a:solidFill>
                    <a:srgbClr val="90630A"/>
                  </a:solidFill>
                </a:ln>
                <a:solidFill>
                  <a:srgbClr val="E37803"/>
                </a:solidFill>
              </a:rPr>
              <a:t>C</a:t>
            </a:r>
            <a:r>
              <a:rPr lang="en-US" sz="2400" dirty="0" smtClean="0">
                <a:solidFill>
                  <a:sysClr val="windowText" lastClr="000000"/>
                </a:solidFill>
              </a:rPr>
              <a:t>)</a:t>
            </a:r>
          </a:p>
          <a:p>
            <a:pPr marL="548640" lvl="1" indent="-228600">
              <a:spcBef>
                <a:spcPts val="370"/>
              </a:spcBef>
              <a:buClr>
                <a:srgbClr val="9B2D1F"/>
              </a:buClr>
              <a:buSzPct val="85000"/>
              <a:buFont typeface="Wingdings 2"/>
              <a:buChar char=""/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Elevate HOB (</a:t>
            </a:r>
            <a:r>
              <a:rPr lang="en-US" sz="2400" b="1" cap="all" dirty="0" smtClean="0">
                <a:ln w="9000" cmpd="sng">
                  <a:solidFill>
                    <a:srgbClr val="235B2A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en-US" sz="24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B</a:t>
            </a:r>
            <a:r>
              <a:rPr lang="en-US" sz="2400" dirty="0" smtClean="0">
                <a:solidFill>
                  <a:sysClr val="windowText" lastClr="000000"/>
                </a:solidFill>
              </a:rPr>
              <a:t>)</a:t>
            </a:r>
          </a:p>
          <a:p>
            <a:pPr marL="548640" lvl="1" indent="-228600">
              <a:spcBef>
                <a:spcPts val="370"/>
              </a:spcBef>
              <a:buClr>
                <a:srgbClr val="9B2D1F"/>
              </a:buClr>
              <a:buSzPct val="85000"/>
              <a:buFont typeface="Wingdings 2"/>
              <a:buChar char=""/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Avoid PAC (1</a:t>
            </a:r>
            <a:r>
              <a:rPr lang="en-US" sz="2400" b="1" cap="all" dirty="0" smtClean="0">
                <a:ln w="9000" cmpd="sng">
                  <a:solidFill>
                    <a:srgbClr val="235B2A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r>
              <a:rPr lang="en-US" sz="2400" dirty="0" smtClean="0">
                <a:solidFill>
                  <a:sysClr val="windowText" lastClr="000000"/>
                </a:solidFill>
              </a:rPr>
              <a:t>)</a:t>
            </a:r>
          </a:p>
          <a:p>
            <a:pPr marL="548640" lvl="1" indent="-228600">
              <a:spcBef>
                <a:spcPts val="370"/>
              </a:spcBef>
              <a:buClr>
                <a:srgbClr val="9B2D1F"/>
              </a:buClr>
              <a:buSzPct val="85000"/>
              <a:buFont typeface="Wingdings 2"/>
              <a:buChar char=""/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Conservative fluid if not in shock (</a:t>
            </a:r>
            <a:r>
              <a:rPr lang="en-US" sz="2400" b="1" cap="all" dirty="0" smtClean="0">
                <a:ln w="9000" cmpd="sng">
                  <a:solidFill>
                    <a:srgbClr val="235B2A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en-US" sz="2400" dirty="0" smtClean="0">
                <a:ln>
                  <a:solidFill>
                    <a:srgbClr val="90630A"/>
                  </a:solidFill>
                </a:ln>
                <a:solidFill>
                  <a:srgbClr val="E37803"/>
                </a:solidFill>
              </a:rPr>
              <a:t>C</a:t>
            </a:r>
            <a:r>
              <a:rPr lang="en-US" sz="2400" dirty="0" smtClean="0">
                <a:solidFill>
                  <a:sysClr val="windowText" lastClr="000000"/>
                </a:solidFill>
              </a:rPr>
              <a:t>)</a:t>
            </a:r>
          </a:p>
          <a:p>
            <a:pPr marL="548640" lvl="1" indent="-228600">
              <a:spcBef>
                <a:spcPts val="370"/>
              </a:spcBef>
              <a:buClr>
                <a:srgbClr val="9B2D1F"/>
              </a:buClr>
              <a:buSzPct val="85000"/>
              <a:buFont typeface="Wingdings 2"/>
              <a:buChar char=""/>
              <a:defRPr/>
            </a:pPr>
            <a:endParaRPr lang="en-US" sz="2400" dirty="0" smtClean="0">
              <a:solidFill>
                <a:sysClr val="windowText" lastClr="000000"/>
              </a:solidFill>
            </a:endParaRPr>
          </a:p>
          <a:p>
            <a:pPr marL="548640" lvl="1" indent="-228600">
              <a:spcBef>
                <a:spcPts val="370"/>
              </a:spcBef>
              <a:buClr>
                <a:srgbClr val="9B2D1F"/>
              </a:buClr>
              <a:buSzPct val="85000"/>
              <a:buFont typeface="Wingdings 2"/>
              <a:buChar char=""/>
              <a:defRPr/>
            </a:pPr>
            <a:endParaRPr lang="en-US" sz="2400" dirty="0" smtClean="0">
              <a:solidFill>
                <a:sysClr val="windowText" lastClr="000000"/>
              </a:solidFill>
            </a:endParaRPr>
          </a:p>
          <a:p>
            <a:pPr marL="548640" lvl="1" indent="-228600">
              <a:spcBef>
                <a:spcPts val="370"/>
              </a:spcBef>
              <a:buClr>
                <a:srgbClr val="9B2D1F"/>
              </a:buClr>
              <a:buSzPct val="85000"/>
              <a:buFont typeface="Wingdings 2"/>
              <a:buChar char=""/>
              <a:defRPr/>
            </a:pPr>
            <a:endParaRPr lang="en-US" sz="2400" dirty="0" smtClean="0">
              <a:solidFill>
                <a:sysClr val="windowText" lastClr="000000"/>
              </a:solidFill>
            </a:endParaRPr>
          </a:p>
          <a:p>
            <a:pPr marL="274320" lvl="0" indent="-274320">
              <a:spcBef>
                <a:spcPts val="580"/>
              </a:spcBef>
              <a:buClr>
                <a:srgbClr val="D34817"/>
              </a:buClr>
              <a:buSzPct val="85000"/>
              <a:buFont typeface="Wingdings 2"/>
              <a:buChar char=""/>
              <a:defRPr/>
            </a:pPr>
            <a:r>
              <a:rPr lang="en-US" sz="2600" dirty="0" smtClean="0">
                <a:solidFill>
                  <a:sysClr val="windowText" lastClr="000000"/>
                </a:solidFill>
              </a:rPr>
              <a:t>Protocols for weaning/sedation/analgesia (</a:t>
            </a:r>
            <a:r>
              <a:rPr lang="en-US" sz="2600" b="1" cap="all" dirty="0" smtClean="0">
                <a:ln w="9000" cmpd="sng">
                  <a:solidFill>
                    <a:srgbClr val="235B2A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en-US" sz="26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B</a:t>
            </a:r>
            <a:r>
              <a:rPr lang="en-US" sz="2600" dirty="0" smtClean="0">
                <a:solidFill>
                  <a:sysClr val="windowText" lastClr="000000"/>
                </a:solidFill>
              </a:rPr>
              <a:t>)</a:t>
            </a:r>
          </a:p>
          <a:p>
            <a:pPr marL="274320" lvl="0" indent="-274320">
              <a:spcBef>
                <a:spcPts val="580"/>
              </a:spcBef>
              <a:buClr>
                <a:srgbClr val="D34817"/>
              </a:buClr>
              <a:buSzPct val="85000"/>
              <a:buFont typeface="Wingdings 2"/>
              <a:buChar char=""/>
              <a:defRPr/>
            </a:pPr>
            <a:r>
              <a:rPr lang="en-US" sz="2600" dirty="0" smtClean="0">
                <a:solidFill>
                  <a:sysClr val="windowText" lastClr="000000"/>
                </a:solidFill>
              </a:rPr>
              <a:t>Intermittent bolus or daily lightening of sedation (</a:t>
            </a:r>
            <a:r>
              <a:rPr lang="en-US" sz="2600" b="1" cap="all" dirty="0" smtClean="0">
                <a:ln w="9000" cmpd="sng">
                  <a:solidFill>
                    <a:srgbClr val="235B2A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en-US" sz="26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B</a:t>
            </a:r>
            <a:r>
              <a:rPr lang="en-US" sz="2600" dirty="0" smtClean="0">
                <a:solidFill>
                  <a:sysClr val="windowText" lastClr="000000"/>
                </a:solidFill>
              </a:rPr>
              <a:t>)</a:t>
            </a:r>
          </a:p>
          <a:p>
            <a:pPr marL="274320" lvl="0" indent="-274320">
              <a:spcBef>
                <a:spcPts val="580"/>
              </a:spcBef>
              <a:buClr>
                <a:srgbClr val="D34817"/>
              </a:buClr>
              <a:buSzPct val="85000"/>
              <a:buFont typeface="Wingdings 2"/>
              <a:buChar char=""/>
              <a:defRPr/>
            </a:pPr>
            <a:r>
              <a:rPr lang="en-US" sz="2600" dirty="0" smtClean="0">
                <a:solidFill>
                  <a:sysClr val="windowText" lastClr="000000"/>
                </a:solidFill>
              </a:rPr>
              <a:t>Avoid Neuromuscular Blockade (</a:t>
            </a:r>
            <a:r>
              <a:rPr lang="en-US" sz="2600" b="1" cap="all" dirty="0" smtClean="0">
                <a:ln w="9000" cmpd="sng">
                  <a:solidFill>
                    <a:srgbClr val="235B2A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en-US" sz="26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B</a:t>
            </a:r>
            <a:r>
              <a:rPr lang="en-US" sz="2600" dirty="0" smtClean="0">
                <a:solidFill>
                  <a:sysClr val="windowText" lastClr="000000"/>
                </a:solidFill>
              </a:rPr>
              <a:t>)</a:t>
            </a:r>
          </a:p>
          <a:p>
            <a:pPr marL="274320" lvl="0" indent="-274320">
              <a:spcBef>
                <a:spcPts val="580"/>
              </a:spcBef>
              <a:buClr>
                <a:srgbClr val="D34817"/>
              </a:buClr>
              <a:buSzPct val="85000"/>
              <a:buFont typeface="Wingdings 2"/>
              <a:buChar char=""/>
              <a:defRPr/>
            </a:pPr>
            <a:r>
              <a:rPr lang="en-US" sz="2600" dirty="0" smtClean="0">
                <a:solidFill>
                  <a:sysClr val="windowText" lastClr="000000"/>
                </a:solidFill>
              </a:rPr>
              <a:t>DVT prophylaxis (</a:t>
            </a:r>
            <a:r>
              <a:rPr lang="en-US" sz="2600" b="1" cap="all" dirty="0" smtClean="0">
                <a:ln w="9000" cmpd="sng">
                  <a:solidFill>
                    <a:srgbClr val="235B2A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1A</a:t>
            </a:r>
            <a:r>
              <a:rPr lang="en-US" sz="2600" dirty="0" smtClean="0">
                <a:solidFill>
                  <a:sysClr val="windowText" lastClr="000000"/>
                </a:solidFill>
              </a:rPr>
              <a:t>)</a:t>
            </a:r>
          </a:p>
          <a:p>
            <a:pPr marL="274320" lvl="0" indent="-274320">
              <a:spcBef>
                <a:spcPts val="580"/>
              </a:spcBef>
              <a:buClr>
                <a:srgbClr val="D34817"/>
              </a:buClr>
              <a:buSzPct val="85000"/>
              <a:buFont typeface="Wingdings 2"/>
              <a:buChar char=""/>
              <a:defRPr/>
            </a:pPr>
            <a:r>
              <a:rPr lang="en-US" sz="2600" dirty="0" smtClean="0">
                <a:solidFill>
                  <a:sysClr val="windowText" lastClr="000000"/>
                </a:solidFill>
              </a:rPr>
              <a:t>Stress Ulcer Prophylaxis:</a:t>
            </a:r>
          </a:p>
          <a:p>
            <a:pPr marL="548640" lvl="1" indent="-228600">
              <a:spcBef>
                <a:spcPts val="370"/>
              </a:spcBef>
              <a:buClr>
                <a:srgbClr val="9B2D1F"/>
              </a:buClr>
              <a:buSzPct val="85000"/>
              <a:buFont typeface="Wingdings 2"/>
              <a:buChar char=""/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H2 Blocker (</a:t>
            </a:r>
            <a:r>
              <a:rPr lang="en-US" sz="2400" b="1" cap="all" dirty="0" smtClean="0">
                <a:ln w="9000" cmpd="sng">
                  <a:solidFill>
                    <a:srgbClr val="235B2A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1A</a:t>
            </a:r>
            <a:r>
              <a:rPr lang="en-US" sz="2400" dirty="0" smtClean="0">
                <a:solidFill>
                  <a:sysClr val="windowText" lastClr="000000"/>
                </a:solidFill>
              </a:rPr>
              <a:t>)</a:t>
            </a:r>
          </a:p>
          <a:p>
            <a:pPr marL="548640" lvl="1" indent="-228600">
              <a:spcBef>
                <a:spcPts val="370"/>
              </a:spcBef>
              <a:buClr>
                <a:srgbClr val="9B2D1F"/>
              </a:buClr>
              <a:buSzPct val="85000"/>
              <a:buFont typeface="Wingdings 2"/>
              <a:buChar char=""/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PPI (</a:t>
            </a:r>
            <a:r>
              <a:rPr lang="en-US" sz="2400" b="1" cap="all" dirty="0" smtClean="0">
                <a:ln w="9000" cmpd="sng">
                  <a:solidFill>
                    <a:srgbClr val="235B2A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en-US" sz="24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B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9" name="Title 16"/>
          <p:cNvSpPr txBox="1">
            <a:spLocks/>
          </p:cNvSpPr>
          <p:nvPr/>
        </p:nvSpPr>
        <p:spPr>
          <a:xfrm>
            <a:off x="6096000" y="5943600"/>
            <a:ext cx="2438400" cy="609600"/>
          </a:xfrm>
          <a:prstGeom prst="rect">
            <a:avLst/>
          </a:prstGeom>
        </p:spPr>
        <p:txBody>
          <a:bodyPr bIns="91440" anchor="b" anchorCtr="0">
            <a:normAutofit fontScale="75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>
                <a:solidFill>
                  <a:srgbClr val="696464"/>
                </a:solidFill>
                <a:latin typeface="Franklin Gothic Book"/>
              </a:rPr>
              <a:t>Slide Set 2.3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57202"/>
            <a:ext cx="6019800" cy="914399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Appendix B: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5791200"/>
            <a:ext cx="4724400" cy="685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Test Results: Parts I and II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2706" name="Picture 2" descr="http://www.usuhs.mil/med/seal2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-12168" t="-9339" r="-9506" b="-12063"/>
          <a:stretch>
            <a:fillRect/>
          </a:stretch>
        </p:blipFill>
        <p:spPr bwMode="auto">
          <a:xfrm>
            <a:off x="2438400" y="1219200"/>
            <a:ext cx="4064000" cy="396240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7" name="Rounded Rectangle 6"/>
          <p:cNvSpPr/>
          <p:nvPr/>
        </p:nvSpPr>
        <p:spPr>
          <a:xfrm>
            <a:off x="1295400" y="381000"/>
            <a:ext cx="6629400" cy="5029200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ECG</a:t>
            </a:r>
            <a:endParaRPr lang="en-US" dirty="0"/>
          </a:p>
        </p:txBody>
      </p:sp>
      <p:pic>
        <p:nvPicPr>
          <p:cNvPr id="4" name="Content Placeholder 3" descr="sinus tach_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058"/>
          <a:stretch>
            <a:fillRect/>
          </a:stretch>
        </p:blipFill>
        <p:spPr>
          <a:xfrm rot="5400000">
            <a:off x="2195220" y="-309273"/>
            <a:ext cx="4658306" cy="7867655"/>
          </a:xfrm>
        </p:spPr>
      </p:pic>
      <p:sp>
        <p:nvSpPr>
          <p:cNvPr id="5" name="Title 16"/>
          <p:cNvSpPr txBox="1">
            <a:spLocks/>
          </p:cNvSpPr>
          <p:nvPr/>
        </p:nvSpPr>
        <p:spPr>
          <a:xfrm>
            <a:off x="6248400" y="6019800"/>
            <a:ext cx="2590800" cy="685800"/>
          </a:xfrm>
          <a:prstGeom prst="rect">
            <a:avLst/>
          </a:prstGeom>
        </p:spPr>
        <p:txBody>
          <a:bodyPr bIns="91440" anchor="b" anchorCtr="0">
            <a:normAutofit fontScale="60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 smtClean="0">
                <a:solidFill>
                  <a:srgbClr val="696464"/>
                </a:solidFill>
                <a:latin typeface="Franklin Gothic Book"/>
              </a:rPr>
              <a:t>Test Results: Part I</a:t>
            </a:r>
            <a:endParaRPr lang="en-US" sz="4000" dirty="0">
              <a:solidFill>
                <a:srgbClr val="696464"/>
              </a:solidFill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CXR</a:t>
            </a:r>
            <a:endParaRPr lang="en-US" dirty="0"/>
          </a:p>
        </p:txBody>
      </p:sp>
      <p:sp>
        <p:nvSpPr>
          <p:cNvPr id="4" name="Title 16"/>
          <p:cNvSpPr txBox="1">
            <a:spLocks/>
          </p:cNvSpPr>
          <p:nvPr/>
        </p:nvSpPr>
        <p:spPr>
          <a:xfrm>
            <a:off x="6248400" y="6019800"/>
            <a:ext cx="2590800" cy="685800"/>
          </a:xfrm>
          <a:prstGeom prst="rect">
            <a:avLst/>
          </a:prstGeom>
        </p:spPr>
        <p:txBody>
          <a:bodyPr bIns="91440" anchor="b" anchorCtr="0">
            <a:normAutofit fontScale="60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 smtClean="0">
                <a:solidFill>
                  <a:srgbClr val="696464"/>
                </a:solidFill>
                <a:latin typeface="Franklin Gothic Book"/>
              </a:rPr>
              <a:t>Test Results: Part I</a:t>
            </a:r>
            <a:endParaRPr lang="en-US" sz="4000" dirty="0">
              <a:solidFill>
                <a:srgbClr val="696464"/>
              </a:solidFill>
              <a:latin typeface="Franklin Gothic Book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CX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937667"/>
            <a:ext cx="6324599" cy="5188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>
          <a:xfrm>
            <a:off x="914400" y="274638"/>
            <a:ext cx="36576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Lab Studies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Franklin Gothic Book"/>
              <a:ea typeface="+mj-ea"/>
              <a:cs typeface="+mj-cs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914400" y="1447800"/>
            <a:ext cx="7772400" cy="43434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CBC: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Differential: 91% Neu, 6% Lym, 2% Mono, 8 Bands, 2 Segs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BMP: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Urinalysis: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Appearance: Clear, straw colored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Glucose/protein/ketones/nitrites/leukocyte esterase: Negative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Bacteria/WBC: None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ABG: pH 7.30, PaCO2 31, PaO2 75, HCO3 14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Lactate: 4.7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057400" y="3364468"/>
            <a:ext cx="1371600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p:spPr>
      </p:cxnSp>
      <p:cxnSp>
        <p:nvCxnSpPr>
          <p:cNvPr id="31" name="Straight Connector 30"/>
          <p:cNvCxnSpPr/>
          <p:nvPr/>
        </p:nvCxnSpPr>
        <p:spPr>
          <a:xfrm rot="5400000">
            <a:off x="2743200" y="3364468"/>
            <a:ext cx="609600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p:spPr>
      </p:cxnSp>
      <p:cxnSp>
        <p:nvCxnSpPr>
          <p:cNvPr id="32" name="Straight Connector 31"/>
          <p:cNvCxnSpPr/>
          <p:nvPr/>
        </p:nvCxnSpPr>
        <p:spPr>
          <a:xfrm rot="16200000" flipH="1">
            <a:off x="3429000" y="3364468"/>
            <a:ext cx="228600" cy="22860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p:spPr>
      </p:cxnSp>
      <p:cxnSp>
        <p:nvCxnSpPr>
          <p:cNvPr id="33" name="Straight Connector 32"/>
          <p:cNvCxnSpPr/>
          <p:nvPr/>
        </p:nvCxnSpPr>
        <p:spPr>
          <a:xfrm rot="5400000" flipH="1" flipV="1">
            <a:off x="3429000" y="3135868"/>
            <a:ext cx="228600" cy="22860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p:spPr>
      </p:cxnSp>
      <p:sp>
        <p:nvSpPr>
          <p:cNvPr id="34" name="TextBox 33"/>
          <p:cNvSpPr txBox="1"/>
          <p:nvPr/>
        </p:nvSpPr>
        <p:spPr>
          <a:xfrm>
            <a:off x="1981200" y="3059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140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48000" y="307133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29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48000" y="3364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1.4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05200" y="3212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214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2514600" y="1916668"/>
            <a:ext cx="381000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p:spPr>
      </p:cxnSp>
      <p:cxnSp>
        <p:nvCxnSpPr>
          <p:cNvPr id="39" name="Straight Connector 38"/>
          <p:cNvCxnSpPr/>
          <p:nvPr/>
        </p:nvCxnSpPr>
        <p:spPr>
          <a:xfrm rot="16200000" flipH="1">
            <a:off x="2286000" y="1688068"/>
            <a:ext cx="228600" cy="22860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p:spPr>
      </p:cxnSp>
      <p:cxnSp>
        <p:nvCxnSpPr>
          <p:cNvPr id="40" name="Straight Connector 39"/>
          <p:cNvCxnSpPr/>
          <p:nvPr/>
        </p:nvCxnSpPr>
        <p:spPr>
          <a:xfrm rot="5400000" flipH="1" flipV="1">
            <a:off x="2286000" y="1916668"/>
            <a:ext cx="228600" cy="22860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p:spPr>
      </p:cxnSp>
      <p:cxnSp>
        <p:nvCxnSpPr>
          <p:cNvPr id="41" name="Straight Connector 40"/>
          <p:cNvCxnSpPr/>
          <p:nvPr/>
        </p:nvCxnSpPr>
        <p:spPr>
          <a:xfrm rot="16200000" flipH="1">
            <a:off x="2895600" y="1916668"/>
            <a:ext cx="228600" cy="22860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p:spPr>
      </p:cxnSp>
      <p:cxnSp>
        <p:nvCxnSpPr>
          <p:cNvPr id="42" name="Straight Connector 41"/>
          <p:cNvCxnSpPr/>
          <p:nvPr/>
        </p:nvCxnSpPr>
        <p:spPr>
          <a:xfrm rot="5400000" flipH="1" flipV="1">
            <a:off x="2895600" y="1688068"/>
            <a:ext cx="228600" cy="22860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p:spPr>
      </p:cxnSp>
      <p:sp>
        <p:nvSpPr>
          <p:cNvPr id="43" name="TextBox 42"/>
          <p:cNvSpPr txBox="1"/>
          <p:nvPr/>
        </p:nvSpPr>
        <p:spPr>
          <a:xfrm>
            <a:off x="1905000" y="1764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19.1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38400" y="1611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13.0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38400" y="1916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38.2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71800" y="1764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214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2209800" y="3364468"/>
            <a:ext cx="609600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p:spPr>
      </p:cxnSp>
      <p:sp>
        <p:nvSpPr>
          <p:cNvPr id="48" name="TextBox 47"/>
          <p:cNvSpPr txBox="1"/>
          <p:nvPr/>
        </p:nvSpPr>
        <p:spPr>
          <a:xfrm>
            <a:off x="2057400" y="3364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4.5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514600" y="3059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110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590800" y="3364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1" name="Title 16"/>
          <p:cNvSpPr txBox="1">
            <a:spLocks/>
          </p:cNvSpPr>
          <p:nvPr/>
        </p:nvSpPr>
        <p:spPr>
          <a:xfrm>
            <a:off x="5715000" y="5791200"/>
            <a:ext cx="2590800" cy="685800"/>
          </a:xfrm>
          <a:prstGeom prst="rect">
            <a:avLst/>
          </a:prstGeom>
        </p:spPr>
        <p:txBody>
          <a:bodyPr bIns="91440" anchor="b" anchorCtr="0">
            <a:normAutofit fontScale="60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 smtClean="0">
                <a:solidFill>
                  <a:srgbClr val="696464"/>
                </a:solidFill>
                <a:latin typeface="Franklin Gothic Book"/>
              </a:rPr>
              <a:t>Test Results: Part I</a:t>
            </a:r>
            <a:endParaRPr lang="en-US" sz="4000" dirty="0">
              <a:solidFill>
                <a:srgbClr val="696464"/>
              </a:solidFill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14400" y="274638"/>
            <a:ext cx="36576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Lab Studies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Franklin Gothic Book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1447800"/>
            <a:ext cx="7772400" cy="434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Gram Stains: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Blood: Gram negative rods and gram positive cocci in clusters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Sputum: Gram negative rods and gram positive cocci in clusters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Urine: No organisms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Cultures/Speciation/Sensitivities: Pending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9" name="Title 16"/>
          <p:cNvSpPr txBox="1">
            <a:spLocks/>
          </p:cNvSpPr>
          <p:nvPr/>
        </p:nvSpPr>
        <p:spPr>
          <a:xfrm>
            <a:off x="5715000" y="5791200"/>
            <a:ext cx="2590800" cy="685800"/>
          </a:xfrm>
          <a:prstGeom prst="rect">
            <a:avLst/>
          </a:prstGeom>
        </p:spPr>
        <p:txBody>
          <a:bodyPr bIns="91440" anchor="b" anchorCtr="0">
            <a:normAutofit fontScale="525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 smtClean="0">
                <a:solidFill>
                  <a:srgbClr val="696464"/>
                </a:solidFill>
                <a:latin typeface="Franklin Gothic Book"/>
              </a:rPr>
              <a:t>Test Results: Part II</a:t>
            </a:r>
            <a:endParaRPr lang="en-US" sz="4000" dirty="0">
              <a:solidFill>
                <a:srgbClr val="696464"/>
              </a:solidFill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57202"/>
            <a:ext cx="6019800" cy="914399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Appendix C: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5791200"/>
            <a:ext cx="4724400" cy="685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Sepsis Bundle Example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2706" name="Picture 2" descr="http://www.usuhs.mil/med/seal2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-12168" t="-9339" r="-9506" b="-12063"/>
          <a:stretch>
            <a:fillRect/>
          </a:stretch>
        </p:blipFill>
        <p:spPr bwMode="auto">
          <a:xfrm>
            <a:off x="2438400" y="1219200"/>
            <a:ext cx="4064000" cy="396240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7" name="Rounded Rectangle 6"/>
          <p:cNvSpPr/>
          <p:nvPr/>
        </p:nvSpPr>
        <p:spPr>
          <a:xfrm>
            <a:off x="1295400" y="381000"/>
            <a:ext cx="6629400" cy="5029200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6"/>
          <p:cNvSpPr>
            <a:spLocks noGrp="1"/>
          </p:cNvSpPr>
          <p:nvPr>
            <p:ph type="title"/>
          </p:nvPr>
        </p:nvSpPr>
        <p:spPr>
          <a:xfrm>
            <a:off x="0" y="0"/>
            <a:ext cx="17526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/>
              <a:t>Sepsis Bundle example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152400" y="3124200"/>
            <a:ext cx="2057400" cy="533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 smtClean="0"/>
              <a:t>Lactate &lt; 2, </a:t>
            </a:r>
            <a:r>
              <a:rPr lang="en-US" sz="1200" dirty="0" err="1" smtClean="0"/>
              <a:t>normotensive</a:t>
            </a:r>
            <a:r>
              <a:rPr lang="en-US" sz="1200" dirty="0" smtClean="0"/>
              <a:t>, no end organ dysfunction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514600" y="0"/>
            <a:ext cx="3124200" cy="13716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dirty="0" smtClean="0"/>
              <a:t>	SIRS Criteria </a:t>
            </a:r>
          </a:p>
          <a:p>
            <a:r>
              <a:rPr lang="en-US" sz="1400" dirty="0" smtClean="0"/>
              <a:t> -</a:t>
            </a:r>
            <a:r>
              <a:rPr lang="en-US" sz="1000" dirty="0" smtClean="0"/>
              <a:t>Temp &gt;38.5C (101.3 ) or &lt; 35 C (95) </a:t>
            </a:r>
          </a:p>
          <a:p>
            <a:r>
              <a:rPr lang="en-US" sz="1000" dirty="0" smtClean="0"/>
              <a:t>   -HR &gt; 90 beats per minute</a:t>
            </a:r>
          </a:p>
          <a:p>
            <a:r>
              <a:rPr lang="en-US" sz="1000" dirty="0" smtClean="0"/>
              <a:t>   -Respiratory Rate &gt; 20 breaths per minute</a:t>
            </a:r>
          </a:p>
          <a:p>
            <a:r>
              <a:rPr lang="en-US" sz="1000" dirty="0" smtClean="0"/>
              <a:t>   -PaCo2 &lt; 32</a:t>
            </a:r>
          </a:p>
          <a:p>
            <a:r>
              <a:rPr lang="en-US" sz="1000" dirty="0" smtClean="0"/>
              <a:t>   - White Blood Cell Count &gt; 12k, &lt;4k or &gt;10% bands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905000" y="2362200"/>
            <a:ext cx="4572000" cy="533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/>
              <a:t>Check Indicators/ Screening Tools:</a:t>
            </a:r>
          </a:p>
          <a:p>
            <a:pPr algn="ctr"/>
            <a:r>
              <a:rPr lang="en-US" sz="1400" b="1" dirty="0" smtClean="0"/>
              <a:t>Sepsis score, Lactate, BP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09600" y="4800600"/>
            <a:ext cx="7772400" cy="457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/>
              <a:t>CVP	8-12mmHg		&lt;8	Give NS/ LR bolus until CVP 8-12, continue to monitor</a:t>
            </a:r>
          </a:p>
          <a:p>
            <a:r>
              <a:rPr lang="en-US" sz="1400" dirty="0" smtClean="0"/>
              <a:t>  			&gt;12	No action, go to step 2	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5715000" y="762000"/>
            <a:ext cx="685800" cy="4572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NO</a:t>
            </a:r>
            <a:endParaRPr lang="en-US" b="1" dirty="0"/>
          </a:p>
        </p:txBody>
      </p:sp>
      <p:sp>
        <p:nvSpPr>
          <p:cNvPr id="30" name="Right Arrow 29"/>
          <p:cNvSpPr/>
          <p:nvPr/>
        </p:nvSpPr>
        <p:spPr>
          <a:xfrm rot="8582970">
            <a:off x="1379358" y="2796175"/>
            <a:ext cx="517882" cy="19885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6477000" y="838200"/>
            <a:ext cx="2133600" cy="3048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/>
              <a:t>Clinically re-assess q-shift</a:t>
            </a:r>
            <a:endParaRPr lang="en-US" sz="14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152400" y="838200"/>
            <a:ext cx="1600200" cy="3048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/>
              <a:t>Suspected Sepsis</a:t>
            </a:r>
            <a:endParaRPr lang="en-US" sz="1400" b="1" dirty="0"/>
          </a:p>
        </p:txBody>
      </p:sp>
      <p:sp>
        <p:nvSpPr>
          <p:cNvPr id="33" name="Right Arrow 32"/>
          <p:cNvSpPr/>
          <p:nvPr/>
        </p:nvSpPr>
        <p:spPr>
          <a:xfrm>
            <a:off x="1828800" y="762000"/>
            <a:ext cx="685800" cy="4572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YES</a:t>
            </a:r>
            <a:endParaRPr lang="en-US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3124200" y="1447800"/>
            <a:ext cx="1828800" cy="533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/>
              <a:t>+ Infectious source</a:t>
            </a:r>
          </a:p>
          <a:p>
            <a:pPr algn="ctr"/>
            <a:r>
              <a:rPr lang="en-US" sz="1400" b="1" dirty="0" smtClean="0"/>
              <a:t>=Sepsis</a:t>
            </a:r>
            <a:endParaRPr lang="en-US" sz="1400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5943600" y="1447800"/>
            <a:ext cx="1828800" cy="533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/>
              <a:t>Initiate Early Goal Directed Therapy</a:t>
            </a:r>
            <a:endParaRPr lang="en-US" sz="1400" b="1" dirty="0"/>
          </a:p>
        </p:txBody>
      </p:sp>
      <p:sp>
        <p:nvSpPr>
          <p:cNvPr id="37" name="Rounded Rectangle 36"/>
          <p:cNvSpPr/>
          <p:nvPr/>
        </p:nvSpPr>
        <p:spPr>
          <a:xfrm>
            <a:off x="2971800" y="3200400"/>
            <a:ext cx="2209800" cy="6096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 smtClean="0"/>
              <a:t>Lactate &gt;4, SBP &lt; 90 , or SBP drop &gt; 30mmHg</a:t>
            </a:r>
          </a:p>
          <a:p>
            <a:r>
              <a:rPr lang="en-US" sz="1200" dirty="0" smtClean="0"/>
              <a:t>=</a:t>
            </a:r>
            <a:r>
              <a:rPr lang="en-US" sz="1200" b="1" dirty="0" smtClean="0"/>
              <a:t>Severe Sepsis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705600" y="3124200"/>
            <a:ext cx="2286000" cy="533400"/>
          </a:xfrm>
          <a:prstGeom prst="roundRect">
            <a:avLst/>
          </a:prstGeom>
          <a:solidFill>
            <a:srgbClr val="CC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dirty="0" err="1" smtClean="0">
                <a:solidFill>
                  <a:schemeClr val="accent1"/>
                </a:solidFill>
              </a:rPr>
              <a:t>Normotensive</a:t>
            </a:r>
            <a:r>
              <a:rPr lang="en-US" sz="1200" b="1" dirty="0" smtClean="0">
                <a:solidFill>
                  <a:schemeClr val="accent1"/>
                </a:solidFill>
              </a:rPr>
              <a:t>, Lactate 2-4, or organ dysfunction </a:t>
            </a:r>
          </a:p>
        </p:txBody>
      </p:sp>
      <p:sp>
        <p:nvSpPr>
          <p:cNvPr id="39" name="Right Arrow 38"/>
          <p:cNvSpPr/>
          <p:nvPr/>
        </p:nvSpPr>
        <p:spPr>
          <a:xfrm rot="5400000">
            <a:off x="3924299" y="2933701"/>
            <a:ext cx="228601" cy="1524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0" name="Right Arrow 39"/>
          <p:cNvSpPr/>
          <p:nvPr/>
        </p:nvSpPr>
        <p:spPr>
          <a:xfrm rot="2597461">
            <a:off x="6478344" y="2744628"/>
            <a:ext cx="534389" cy="21599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1" name="Right Arrow 40"/>
          <p:cNvSpPr/>
          <p:nvPr/>
        </p:nvSpPr>
        <p:spPr>
          <a:xfrm>
            <a:off x="5105400" y="1600200"/>
            <a:ext cx="685800" cy="2286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2" name="Right Arrow 41"/>
          <p:cNvSpPr/>
          <p:nvPr/>
        </p:nvSpPr>
        <p:spPr>
          <a:xfrm rot="5400000">
            <a:off x="3924300" y="2095500"/>
            <a:ext cx="228600" cy="1524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3" name="Right Arrow 42"/>
          <p:cNvSpPr/>
          <p:nvPr/>
        </p:nvSpPr>
        <p:spPr>
          <a:xfrm rot="8582970">
            <a:off x="6263819" y="2061519"/>
            <a:ext cx="320105" cy="15825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2895600" y="3886200"/>
            <a:ext cx="236220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 smtClean="0"/>
              <a:t>Fluid  Bolus (ex. 20ml/ kg)</a:t>
            </a:r>
          </a:p>
          <a:p>
            <a:r>
              <a:rPr lang="en-US" sz="1200" dirty="0" smtClean="0"/>
              <a:t>Monitor CVP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09600" y="5486400"/>
            <a:ext cx="7772400" cy="533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/>
              <a:t>MAP	60-90mmHg		&lt;60	Arterial line, give </a:t>
            </a:r>
            <a:r>
              <a:rPr lang="en-US" sz="1400" dirty="0" err="1" smtClean="0"/>
              <a:t>pressors</a:t>
            </a:r>
            <a:r>
              <a:rPr lang="en-US" sz="1400" dirty="0" smtClean="0"/>
              <a:t>, consider random </a:t>
            </a:r>
            <a:r>
              <a:rPr lang="en-US" sz="1400" dirty="0" err="1" smtClean="0"/>
              <a:t>cortisol</a:t>
            </a:r>
            <a:r>
              <a:rPr lang="en-US" sz="1400" dirty="0" smtClean="0"/>
              <a:t>, 				steroids	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09600" y="6172200"/>
            <a:ext cx="7848600" cy="533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/>
              <a:t>Goals Achieved		yes	Re check lactate q8 hours x 3</a:t>
            </a:r>
          </a:p>
          <a:p>
            <a:r>
              <a:rPr lang="en-US" sz="1400" dirty="0" smtClean="0"/>
              <a:t>			no	Re-assess steps 1-2. Consider mechanical ventilation</a:t>
            </a:r>
          </a:p>
          <a:p>
            <a:r>
              <a:rPr lang="en-US" sz="1400" dirty="0" smtClean="0"/>
              <a:t>	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0" y="48768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Step 1</a:t>
            </a:r>
            <a:endParaRPr lang="en-US" sz="12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0" y="5562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Step 2</a:t>
            </a:r>
            <a:endParaRPr lang="en-US" sz="1200" b="1" dirty="0"/>
          </a:p>
        </p:txBody>
      </p:sp>
      <p:sp>
        <p:nvSpPr>
          <p:cNvPr id="50" name="Right Arrow 49"/>
          <p:cNvSpPr/>
          <p:nvPr/>
        </p:nvSpPr>
        <p:spPr>
          <a:xfrm>
            <a:off x="5334000" y="4038600"/>
            <a:ext cx="1066800" cy="3048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responsive</a:t>
            </a:r>
            <a:endParaRPr lang="en-US" sz="1200" b="1" dirty="0"/>
          </a:p>
        </p:txBody>
      </p:sp>
      <p:sp>
        <p:nvSpPr>
          <p:cNvPr id="51" name="Rounded Rectangle 50"/>
          <p:cNvSpPr/>
          <p:nvPr/>
        </p:nvSpPr>
        <p:spPr>
          <a:xfrm>
            <a:off x="6629400" y="3733800"/>
            <a:ext cx="2514600" cy="914400"/>
          </a:xfrm>
          <a:prstGeom prst="roundRect">
            <a:avLst/>
          </a:prstGeom>
          <a:solidFill>
            <a:srgbClr val="CC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Font typeface="Arial" pitchFamily="34" charset="0"/>
              <a:buChar char="•"/>
            </a:pPr>
            <a:r>
              <a:rPr lang="en-US" sz="1000" b="1" dirty="0" smtClean="0">
                <a:solidFill>
                  <a:schemeClr val="accent1"/>
                </a:solidFill>
              </a:rPr>
              <a:t>Confirm cultures drawn and antibiotics given</a:t>
            </a:r>
          </a:p>
          <a:p>
            <a:pPr>
              <a:buFont typeface="Arial" pitchFamily="34" charset="0"/>
              <a:buChar char="•"/>
            </a:pPr>
            <a:r>
              <a:rPr lang="en-US" sz="1000" b="1" dirty="0" smtClean="0">
                <a:solidFill>
                  <a:schemeClr val="accent1"/>
                </a:solidFill>
              </a:rPr>
              <a:t>Aggressive IV fluids</a:t>
            </a:r>
          </a:p>
          <a:p>
            <a:pPr>
              <a:buFont typeface="Arial" pitchFamily="34" charset="0"/>
              <a:buChar char="•"/>
            </a:pPr>
            <a:r>
              <a:rPr lang="en-US" sz="1000" b="1" dirty="0" smtClean="0">
                <a:solidFill>
                  <a:schemeClr val="accent1"/>
                </a:solidFill>
              </a:rPr>
              <a:t>Re-check lactate every 4 hours x 3</a:t>
            </a:r>
          </a:p>
          <a:p>
            <a:pPr>
              <a:buFont typeface="Arial" pitchFamily="34" charset="0"/>
              <a:buChar char="•"/>
            </a:pPr>
            <a:r>
              <a:rPr lang="en-US" sz="1000" b="1" dirty="0" smtClean="0">
                <a:solidFill>
                  <a:schemeClr val="accent1"/>
                </a:solidFill>
              </a:rPr>
              <a:t>Re assess for end organ dysfunction daily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0" y="3733800"/>
            <a:ext cx="2438400" cy="838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Font typeface="Arial" pitchFamily="34" charset="0"/>
              <a:buChar char="•"/>
            </a:pPr>
            <a:r>
              <a:rPr lang="en-US" sz="1000" dirty="0" smtClean="0"/>
              <a:t>Confirm cultures drawn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 smtClean="0"/>
              <a:t>Give appropriate antibiotics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 smtClean="0"/>
              <a:t>Reassess lactate in 8 hours x 1, repeat as needed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 smtClean="0"/>
              <a:t>Check for end organ dysfunction daily</a:t>
            </a:r>
          </a:p>
        </p:txBody>
      </p:sp>
      <p:sp>
        <p:nvSpPr>
          <p:cNvPr id="53" name="Right Arrow 52"/>
          <p:cNvSpPr/>
          <p:nvPr/>
        </p:nvSpPr>
        <p:spPr>
          <a:xfrm rot="5400000">
            <a:off x="3886200" y="4038600"/>
            <a:ext cx="457200" cy="10668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3581400" y="4267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No 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response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3400" y="45720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Parameter</a:t>
            </a:r>
            <a:endParaRPr lang="en-US" sz="12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1676400" y="45720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Goal</a:t>
            </a:r>
            <a:endParaRPr lang="en-US" sz="12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3429000" y="45720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If</a:t>
            </a:r>
            <a:endParaRPr lang="en-US" sz="12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4495800" y="45720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Then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Early Goal Directed Therapy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Franklin Gothic Book"/>
              <a:ea typeface="+mj-ea"/>
              <a:cs typeface="+mj-cs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Crystalloids or Colloids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Crystalloid start @ 1000ml/30min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Colloid start @ 300-500ml/30min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Crystalloids no worse than colloids and less expensive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Increase rate for tissue hypoperfusion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Decrease rate for increased cardiac filling pressures without hemodynamic improvement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24" name="Title 16"/>
          <p:cNvSpPr txBox="1">
            <a:spLocks/>
          </p:cNvSpPr>
          <p:nvPr/>
        </p:nvSpPr>
        <p:spPr>
          <a:xfrm>
            <a:off x="6019800" y="5943600"/>
            <a:ext cx="2438400" cy="609600"/>
          </a:xfrm>
          <a:prstGeom prst="rect">
            <a:avLst/>
          </a:prstGeom>
        </p:spPr>
        <p:txBody>
          <a:bodyPr bIns="91440" anchor="b" anchorCtr="0">
            <a:normAutofit fontScale="82500"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>
                <a:solidFill>
                  <a:srgbClr val="696464"/>
                </a:solidFill>
                <a:latin typeface="Franklin Gothic Book"/>
              </a:rPr>
              <a:t>Slide Set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57202"/>
            <a:ext cx="6019800" cy="914399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Appendix A: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5791200"/>
            <a:ext cx="4038600" cy="685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Slide Sets 1.2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2706" name="Picture 2" descr="http://www.usuhs.mil/med/seal2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-12168" t="-9339" r="-9506" b="-12063"/>
          <a:stretch>
            <a:fillRect/>
          </a:stretch>
        </p:blipFill>
        <p:spPr bwMode="auto">
          <a:xfrm>
            <a:off x="2438400" y="1219200"/>
            <a:ext cx="4064000" cy="396240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7" name="Rounded Rectangle 6"/>
          <p:cNvSpPr/>
          <p:nvPr/>
        </p:nvSpPr>
        <p:spPr>
          <a:xfrm>
            <a:off x="1295400" y="381000"/>
            <a:ext cx="6629400" cy="5029200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pectr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868037" cy="6096000"/>
          </a:xfrm>
          <a:prstGeom prst="rect">
            <a:avLst/>
          </a:prstGeom>
        </p:spPr>
      </p:pic>
      <p:sp>
        <p:nvSpPr>
          <p:cNvPr id="5" name="Title 16"/>
          <p:cNvSpPr txBox="1">
            <a:spLocks/>
          </p:cNvSpPr>
          <p:nvPr/>
        </p:nvSpPr>
        <p:spPr>
          <a:xfrm>
            <a:off x="6781800" y="6248400"/>
            <a:ext cx="2438400" cy="609600"/>
          </a:xfrm>
          <a:prstGeom prst="rect">
            <a:avLst/>
          </a:prstGeom>
        </p:spPr>
        <p:txBody>
          <a:bodyPr bIns="91440" anchor="b" anchorCtr="0"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Set 1.2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295400"/>
            <a:ext cx="8382000" cy="4953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“Multiple Organ Dysfunction Syndrome”</a:t>
            </a:r>
          </a:p>
          <a:p>
            <a:pPr algn="ctr"/>
            <a:endParaRPr lang="en-US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Increasing number of impaired systems correlates w/ higher mortality</a:t>
            </a:r>
          </a:p>
          <a:p>
            <a:pPr algn="ctr"/>
            <a:endParaRPr lang="en-US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Parameters to Monitor:</a:t>
            </a:r>
            <a:b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Pulmonary - PO2/FiO2 ratio</a:t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Renal – Serum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Creatinine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Hematologic – Platelet count</a:t>
            </a:r>
          </a:p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Neurologic – Glasgow Coma Scale</a:t>
            </a:r>
          </a:p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Hepatic - Serum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Bilirubin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Cardiac - Pressure Adjusted HR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7501384" y="4470113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itchFamily="18" charset="0"/>
              </a:rPr>
              <a:t>MODS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Bodoni MT Black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1295400"/>
            <a:ext cx="7848600" cy="449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680000"/>
                </a:solidFill>
              </a:rPr>
              <a:t>“Refractory Hypotension”</a:t>
            </a:r>
          </a:p>
          <a:p>
            <a:pPr algn="ctr"/>
            <a:endParaRPr lang="en-US" b="1" dirty="0" smtClean="0">
              <a:solidFill>
                <a:srgbClr val="680000"/>
              </a:solidFill>
            </a:endParaRPr>
          </a:p>
          <a:p>
            <a:pPr algn="ctr"/>
            <a:r>
              <a:rPr lang="en-US" b="1" dirty="0" smtClean="0">
                <a:solidFill>
                  <a:srgbClr val="680000"/>
                </a:solidFill>
              </a:rPr>
              <a:t>Mean Arterial Pressure &lt;60 after adequate IV fluid resuscitation</a:t>
            </a:r>
            <a:br>
              <a:rPr lang="en-US" b="1" dirty="0" smtClean="0">
                <a:solidFill>
                  <a:srgbClr val="680000"/>
                </a:solidFill>
              </a:rPr>
            </a:br>
            <a:endParaRPr lang="en-US" b="1" dirty="0" smtClean="0">
              <a:solidFill>
                <a:srgbClr val="680000"/>
              </a:solidFill>
            </a:endParaRPr>
          </a:p>
          <a:p>
            <a:pPr algn="ctr"/>
            <a:r>
              <a:rPr lang="en-US" b="1" dirty="0" smtClean="0">
                <a:solidFill>
                  <a:srgbClr val="680000"/>
                </a:solidFill>
              </a:rPr>
              <a:t/>
            </a:r>
            <a:br>
              <a:rPr lang="en-US" b="1" dirty="0" smtClean="0">
                <a:solidFill>
                  <a:srgbClr val="680000"/>
                </a:solidFill>
              </a:rPr>
            </a:br>
            <a:r>
              <a:rPr lang="en-US" b="1" dirty="0" smtClean="0">
                <a:solidFill>
                  <a:srgbClr val="680000"/>
                </a:solidFill>
              </a:rPr>
              <a:t>“Adequate IV fluid resuscitation”</a:t>
            </a:r>
          </a:p>
          <a:p>
            <a:pPr algn="ctr"/>
            <a:endParaRPr lang="en-US" b="1" dirty="0" smtClean="0">
              <a:solidFill>
                <a:srgbClr val="680000"/>
              </a:solidFill>
            </a:endParaRPr>
          </a:p>
          <a:p>
            <a:pPr algn="ctr"/>
            <a:r>
              <a:rPr lang="en-US" b="1" dirty="0" smtClean="0">
                <a:solidFill>
                  <a:srgbClr val="680000"/>
                </a:solidFill>
              </a:rPr>
              <a:t>20-30 ml/kg Starch</a:t>
            </a:r>
          </a:p>
          <a:p>
            <a:pPr algn="ctr"/>
            <a:r>
              <a:rPr lang="en-US" b="1" dirty="0" smtClean="0">
                <a:solidFill>
                  <a:srgbClr val="680000"/>
                </a:solidFill>
              </a:rPr>
              <a:t>or</a:t>
            </a:r>
          </a:p>
          <a:p>
            <a:pPr algn="ctr"/>
            <a:r>
              <a:rPr lang="en-US" b="1" dirty="0" smtClean="0">
                <a:solidFill>
                  <a:srgbClr val="680000"/>
                </a:solidFill>
              </a:rPr>
              <a:t> 40-60 ml/kg NS</a:t>
            </a:r>
            <a:endParaRPr lang="en-US" b="1" dirty="0">
              <a:solidFill>
                <a:srgbClr val="68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6114367" y="3410635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itchFamily="18" charset="0"/>
              </a:rPr>
              <a:t>Septic Shock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Bodoni MT Black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33400" y="1219200"/>
            <a:ext cx="7467600" cy="4114800"/>
            <a:chOff x="460408" y="1295400"/>
            <a:chExt cx="7007192" cy="4114800"/>
          </a:xfrm>
        </p:grpSpPr>
        <p:sp>
          <p:nvSpPr>
            <p:cNvPr id="12" name="Rectangle 11"/>
            <p:cNvSpPr/>
            <p:nvPr/>
          </p:nvSpPr>
          <p:spPr>
            <a:xfrm>
              <a:off x="460408" y="1371600"/>
              <a:ext cx="6792686" cy="403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2" rtlCol="0" anchor="ctr"/>
            <a:lstStyle/>
            <a:p>
              <a:pPr algn="r"/>
              <a:endParaRPr lang="en-US" b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/>
              <a:endParaRPr lang="en-US" b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/>
              <a:r>
                <a:rPr lang="en-US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Neuro</a:t>
              </a:r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:</a:t>
              </a:r>
            </a:p>
            <a:p>
              <a:pPr algn="ctr"/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Altered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00" y="1295400"/>
              <a:ext cx="693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“Organ Dysfunction”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 rot="16200000">
            <a:off x="5490122" y="3029634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itchFamily="18" charset="0"/>
              </a:rPr>
              <a:t>Severe Sepsis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Bodoni MT Black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" y="1295400"/>
            <a:ext cx="6477000" cy="35052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5566321" y="3349079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itchFamily="18" charset="0"/>
              </a:rPr>
              <a:t>Sepsis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Bodoni MT Black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1295400"/>
            <a:ext cx="5791200" cy="289560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5199966" y="3029634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itchFamily="18" charset="0"/>
              </a:rPr>
              <a:t>SIRS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Bodoni MT Black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42672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•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 Source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48006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•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 Organ Dysfunction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52578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•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 Refractory Hypotension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57150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•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 High Mortality Rate 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pectrum.jpg"/>
          <p:cNvPicPr>
            <a:picLocks noChangeAspect="1"/>
          </p:cNvPicPr>
          <p:nvPr/>
        </p:nvPicPr>
        <p:blipFill>
          <a:blip r:embed="rId2" cstate="print"/>
          <a:srcRect b="81250"/>
          <a:stretch>
            <a:fillRect/>
          </a:stretch>
        </p:blipFill>
        <p:spPr>
          <a:xfrm>
            <a:off x="152400" y="152400"/>
            <a:ext cx="8868037" cy="1143000"/>
          </a:xfrm>
          <a:prstGeom prst="rect">
            <a:avLst/>
          </a:prstGeom>
        </p:spPr>
      </p:pic>
      <p:sp>
        <p:nvSpPr>
          <p:cNvPr id="5" name="Title 16"/>
          <p:cNvSpPr txBox="1">
            <a:spLocks/>
          </p:cNvSpPr>
          <p:nvPr/>
        </p:nvSpPr>
        <p:spPr>
          <a:xfrm>
            <a:off x="6781800" y="6248400"/>
            <a:ext cx="2438400" cy="609600"/>
          </a:xfrm>
          <a:prstGeom prst="rect">
            <a:avLst/>
          </a:prstGeom>
        </p:spPr>
        <p:txBody>
          <a:bodyPr bIns="91440" anchor="b" anchorCtr="0"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Set 1.2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295400"/>
            <a:ext cx="5943600" cy="3046988"/>
          </a:xfrm>
          <a:prstGeom prst="rect">
            <a:avLst/>
          </a:prstGeom>
          <a:solidFill>
            <a:schemeClr val="accent3"/>
          </a:solidFill>
          <a:effectLst>
            <a:outerShdw blurRad="152400" dist="215900" dir="10800000" algn="r" rotWithShape="0">
              <a:prstClr val="black">
                <a:alpha val="28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2+ Criteria:</a:t>
            </a:r>
          </a:p>
          <a:p>
            <a:r>
              <a:rPr lang="en-US" sz="2400" dirty="0" smtClean="0"/>
              <a:t>   -Temp &gt;38.5C (101.3 ) or &lt; 35 C (95) </a:t>
            </a:r>
          </a:p>
          <a:p>
            <a:r>
              <a:rPr lang="en-US" sz="2400" dirty="0" smtClean="0"/>
              <a:t>   -HR &gt; 90 beats per minute</a:t>
            </a:r>
          </a:p>
          <a:p>
            <a:r>
              <a:rPr lang="en-US" sz="2400" dirty="0" smtClean="0"/>
              <a:t>   -Respiratory Rate &gt; 20 breaths per minute</a:t>
            </a:r>
          </a:p>
          <a:p>
            <a:r>
              <a:rPr lang="en-US" sz="2400" dirty="0" smtClean="0"/>
              <a:t>   -PaCo2 &lt; 32</a:t>
            </a:r>
          </a:p>
          <a:p>
            <a:r>
              <a:rPr lang="en-US" sz="2400" dirty="0" smtClean="0"/>
              <a:t>   - White Blood Cell Count &gt; 12k, &lt;4k or </a:t>
            </a:r>
          </a:p>
          <a:p>
            <a:r>
              <a:rPr lang="en-US" sz="2400" dirty="0" smtClean="0"/>
              <a:t>      &gt;10% bands</a:t>
            </a:r>
          </a:p>
          <a:p>
            <a:endParaRPr lang="en-US" sz="2400" dirty="0" smtClean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5352366" y="3029634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itchFamily="18" charset="0"/>
              </a:rPr>
              <a:t>SIRS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Bodoni MT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pectrum.jpg"/>
          <p:cNvPicPr>
            <a:picLocks noChangeAspect="1"/>
          </p:cNvPicPr>
          <p:nvPr/>
        </p:nvPicPr>
        <p:blipFill>
          <a:blip r:embed="rId2" cstate="print"/>
          <a:srcRect b="81250"/>
          <a:stretch>
            <a:fillRect/>
          </a:stretch>
        </p:blipFill>
        <p:spPr>
          <a:xfrm>
            <a:off x="152400" y="152400"/>
            <a:ext cx="8868037" cy="1143000"/>
          </a:xfrm>
          <a:prstGeom prst="rect">
            <a:avLst/>
          </a:prstGeom>
        </p:spPr>
      </p:pic>
      <p:sp>
        <p:nvSpPr>
          <p:cNvPr id="5" name="Title 16"/>
          <p:cNvSpPr txBox="1">
            <a:spLocks/>
          </p:cNvSpPr>
          <p:nvPr/>
        </p:nvSpPr>
        <p:spPr>
          <a:xfrm>
            <a:off x="6781800" y="6248400"/>
            <a:ext cx="2438400" cy="609600"/>
          </a:xfrm>
          <a:prstGeom prst="rect">
            <a:avLst/>
          </a:prstGeom>
        </p:spPr>
        <p:txBody>
          <a:bodyPr bIns="91440" anchor="b" anchorCtr="0"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Set 1.2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5352366" y="3029634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itchFamily="18" charset="0"/>
              </a:rPr>
              <a:t>SIRS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Bodoni MT Black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295400"/>
            <a:ext cx="6172200" cy="3429000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blurRad="152400" dist="241300" dir="10800000" algn="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“Source”</a:t>
            </a:r>
          </a:p>
          <a:p>
            <a:pPr algn="ctr"/>
            <a:endParaRPr lang="en-US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A positive culture or Gram stain (blood, urine or sputum)</a:t>
            </a:r>
          </a:p>
          <a:p>
            <a:pPr algn="ctr"/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or</a:t>
            </a:r>
          </a:p>
          <a:p>
            <a:pPr algn="ctr"/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Visual evidence of infection (i.e. purulent wound)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5413921" y="3349079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itchFamily="18" charset="0"/>
              </a:rPr>
              <a:t>Sepsis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Bodoni MT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pectrum.jpg"/>
          <p:cNvPicPr>
            <a:picLocks noChangeAspect="1"/>
          </p:cNvPicPr>
          <p:nvPr/>
        </p:nvPicPr>
        <p:blipFill>
          <a:blip r:embed="rId2" cstate="print"/>
          <a:srcRect b="81250"/>
          <a:stretch>
            <a:fillRect/>
          </a:stretch>
        </p:blipFill>
        <p:spPr>
          <a:xfrm>
            <a:off x="152400" y="152400"/>
            <a:ext cx="8868037" cy="1143000"/>
          </a:xfrm>
          <a:prstGeom prst="rect">
            <a:avLst/>
          </a:prstGeom>
        </p:spPr>
      </p:pic>
      <p:sp>
        <p:nvSpPr>
          <p:cNvPr id="5" name="Title 16"/>
          <p:cNvSpPr txBox="1">
            <a:spLocks/>
          </p:cNvSpPr>
          <p:nvPr/>
        </p:nvSpPr>
        <p:spPr>
          <a:xfrm>
            <a:off x="6781800" y="6248400"/>
            <a:ext cx="2438400" cy="609600"/>
          </a:xfrm>
          <a:prstGeom prst="rect">
            <a:avLst/>
          </a:prstGeom>
        </p:spPr>
        <p:txBody>
          <a:bodyPr bIns="91440" anchor="b" anchorCtr="0"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Set 1.2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5352366" y="3029634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itchFamily="18" charset="0"/>
              </a:rPr>
              <a:t>SIRS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Bodoni MT Black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5413921" y="3349079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itchFamily="18" charset="0"/>
              </a:rPr>
              <a:t>Sepsis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Bodoni MT Black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3400" y="1295400"/>
            <a:ext cx="7162800" cy="4038600"/>
            <a:chOff x="533400" y="1295400"/>
            <a:chExt cx="6934200" cy="4038600"/>
          </a:xfrm>
          <a:effectLst>
            <a:outerShdw blurRad="203200" dist="266700" dir="10800000" algn="r" rotWithShape="0">
              <a:prstClr val="black">
                <a:alpha val="44000"/>
              </a:prstClr>
            </a:outerShdw>
          </a:effectLst>
        </p:grpSpPr>
        <p:sp>
          <p:nvSpPr>
            <p:cNvPr id="12" name="Rectangle 11"/>
            <p:cNvSpPr/>
            <p:nvPr/>
          </p:nvSpPr>
          <p:spPr>
            <a:xfrm>
              <a:off x="533400" y="1295400"/>
              <a:ext cx="6934200" cy="403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2" rtlCol="0" anchor="ctr"/>
            <a:lstStyle/>
            <a:p>
              <a:pPr algn="r"/>
              <a:endParaRPr lang="en-US" b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/>
              <a:endParaRPr lang="en-US" b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/>
              <a:r>
                <a:rPr lang="en-US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Neuro</a:t>
              </a:r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:</a:t>
              </a:r>
            </a:p>
            <a:p>
              <a:pPr algn="ctr"/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Altered Mental Status</a:t>
              </a:r>
            </a:p>
            <a:p>
              <a:pPr algn="ctr"/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Abnormal EEG</a:t>
              </a:r>
            </a:p>
            <a:p>
              <a:pPr algn="ctr"/>
              <a:endParaRPr lang="en-US" b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/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CVS:</a:t>
              </a:r>
            </a:p>
            <a:p>
              <a:pPr algn="ctr"/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Cardiac dysfunction on echocardiogram</a:t>
              </a:r>
            </a:p>
            <a:p>
              <a:pPr algn="ctr"/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Lactate &gt;2</a:t>
              </a:r>
            </a:p>
            <a:p>
              <a:pPr algn="ctr"/>
              <a:endParaRPr lang="en-US" b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/>
              <a:r>
                <a:rPr lang="en-US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Pulm</a:t>
              </a:r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:</a:t>
              </a:r>
            </a:p>
            <a:p>
              <a:pPr algn="ctr"/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Acute Lung Injury</a:t>
              </a:r>
            </a:p>
            <a:p>
              <a:pPr algn="ctr"/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ARDS</a:t>
              </a:r>
            </a:p>
            <a:p>
              <a:pPr algn="ctr"/>
              <a:endParaRPr lang="en-US" b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endParaRPr lang="en-US" b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/>
              <a:endParaRPr lang="en-US" b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/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Renal:</a:t>
              </a:r>
            </a:p>
            <a:p>
              <a:pPr algn="ctr"/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Urine Output &lt;0.5mL/kg </a:t>
              </a:r>
            </a:p>
            <a:p>
              <a:pPr algn="ctr"/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for 1hour</a:t>
              </a:r>
            </a:p>
            <a:p>
              <a:pPr algn="ctr"/>
              <a:endParaRPr lang="en-US" b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/>
              <a:r>
                <a:rPr lang="en-US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Heme</a:t>
              </a:r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:</a:t>
              </a:r>
            </a:p>
            <a:p>
              <a:pPr algn="ctr"/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Platelet  &lt;100k</a:t>
              </a:r>
            </a:p>
            <a:p>
              <a:pPr algn="ctr"/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Disseminated Intravascular Coagulation</a:t>
              </a:r>
            </a:p>
            <a:p>
              <a:pPr algn="ctr"/>
              <a:endParaRPr lang="en-US" b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/>
              <a:r>
                <a:rPr lang="en-US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Derm</a:t>
              </a:r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:</a:t>
              </a:r>
            </a:p>
            <a:p>
              <a:pPr algn="ctr"/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Capillary refill &gt; 3 sec</a:t>
              </a:r>
            </a:p>
            <a:p>
              <a:pPr algn="ctr"/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Mottled skin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00" y="1295400"/>
              <a:ext cx="693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“Organ Dysfunction”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 rot="16200000">
            <a:off x="5490122" y="2968079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itchFamily="18" charset="0"/>
              </a:rPr>
              <a:t>SevereSepsis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Bodoni MT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pectrum.jpg"/>
          <p:cNvPicPr>
            <a:picLocks noChangeAspect="1"/>
          </p:cNvPicPr>
          <p:nvPr/>
        </p:nvPicPr>
        <p:blipFill>
          <a:blip r:embed="rId2" cstate="print"/>
          <a:srcRect b="81250"/>
          <a:stretch>
            <a:fillRect/>
          </a:stretch>
        </p:blipFill>
        <p:spPr>
          <a:xfrm>
            <a:off x="152400" y="152400"/>
            <a:ext cx="8868037" cy="1143000"/>
          </a:xfrm>
          <a:prstGeom prst="rect">
            <a:avLst/>
          </a:prstGeom>
        </p:spPr>
      </p:pic>
      <p:sp>
        <p:nvSpPr>
          <p:cNvPr id="5" name="Title 16"/>
          <p:cNvSpPr txBox="1">
            <a:spLocks/>
          </p:cNvSpPr>
          <p:nvPr/>
        </p:nvSpPr>
        <p:spPr>
          <a:xfrm>
            <a:off x="6781800" y="6248400"/>
            <a:ext cx="2438400" cy="609600"/>
          </a:xfrm>
          <a:prstGeom prst="rect">
            <a:avLst/>
          </a:prstGeom>
        </p:spPr>
        <p:txBody>
          <a:bodyPr bIns="91440" anchor="b" anchorCtr="0"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Set 1.2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" y="1295400"/>
            <a:ext cx="7696200" cy="449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41300" dir="10800000" algn="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680000"/>
                </a:solidFill>
              </a:rPr>
              <a:t>“Refractory Hypotension”</a:t>
            </a:r>
          </a:p>
          <a:p>
            <a:pPr algn="ctr"/>
            <a:endParaRPr lang="en-US" b="1" dirty="0" smtClean="0">
              <a:solidFill>
                <a:srgbClr val="680000"/>
              </a:solidFill>
            </a:endParaRPr>
          </a:p>
          <a:p>
            <a:pPr algn="ctr"/>
            <a:r>
              <a:rPr lang="en-US" b="1" dirty="0" smtClean="0">
                <a:solidFill>
                  <a:srgbClr val="680000"/>
                </a:solidFill>
              </a:rPr>
              <a:t>Mean Arterial Pressure &lt;60 after adequate IV fluid resuscitation</a:t>
            </a:r>
            <a:br>
              <a:rPr lang="en-US" b="1" dirty="0" smtClean="0">
                <a:solidFill>
                  <a:srgbClr val="680000"/>
                </a:solidFill>
              </a:rPr>
            </a:br>
            <a:r>
              <a:rPr lang="en-US" b="1" dirty="0" smtClean="0">
                <a:solidFill>
                  <a:srgbClr val="680000"/>
                </a:solidFill>
              </a:rPr>
              <a:t>(MAP &lt; 80 in a patient with history of hypertension!)</a:t>
            </a:r>
          </a:p>
          <a:p>
            <a:pPr algn="ctr"/>
            <a:r>
              <a:rPr lang="en-US" b="1" dirty="0" smtClean="0">
                <a:solidFill>
                  <a:srgbClr val="680000"/>
                </a:solidFill>
              </a:rPr>
              <a:t/>
            </a:r>
            <a:br>
              <a:rPr lang="en-US" b="1" dirty="0" smtClean="0">
                <a:solidFill>
                  <a:srgbClr val="680000"/>
                </a:solidFill>
              </a:rPr>
            </a:br>
            <a:r>
              <a:rPr lang="en-US" b="1" dirty="0" smtClean="0">
                <a:solidFill>
                  <a:srgbClr val="680000"/>
                </a:solidFill>
              </a:rPr>
              <a:t>“Adequate IV fluid resuscitation”</a:t>
            </a:r>
          </a:p>
          <a:p>
            <a:pPr algn="ctr"/>
            <a:endParaRPr lang="en-US" b="1" dirty="0" smtClean="0">
              <a:solidFill>
                <a:srgbClr val="680000"/>
              </a:solidFill>
            </a:endParaRPr>
          </a:p>
          <a:p>
            <a:pPr algn="ctr"/>
            <a:r>
              <a:rPr lang="en-US" b="1" dirty="0" smtClean="0">
                <a:solidFill>
                  <a:srgbClr val="680000"/>
                </a:solidFill>
              </a:rPr>
              <a:t>20-30 ml/kg Starch</a:t>
            </a:r>
          </a:p>
          <a:p>
            <a:pPr algn="ctr"/>
            <a:r>
              <a:rPr lang="en-US" b="1" dirty="0" smtClean="0">
                <a:solidFill>
                  <a:srgbClr val="680000"/>
                </a:solidFill>
              </a:rPr>
              <a:t>or</a:t>
            </a:r>
          </a:p>
          <a:p>
            <a:pPr algn="ctr"/>
            <a:r>
              <a:rPr lang="en-US" b="1" dirty="0" smtClean="0">
                <a:solidFill>
                  <a:srgbClr val="680000"/>
                </a:solidFill>
              </a:rPr>
              <a:t> 40-60 ml/kg NS</a:t>
            </a:r>
            <a:endParaRPr lang="en-US" b="1" dirty="0">
              <a:solidFill>
                <a:srgbClr val="68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5947322" y="3501479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itchFamily="18" charset="0"/>
              </a:rPr>
              <a:t>Septic Shock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Bodoni MT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1213</TotalTime>
  <Words>1212</Words>
  <Application>Microsoft Office PowerPoint</Application>
  <PresentationFormat>On-screen Show (4:3)</PresentationFormat>
  <Paragraphs>358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1_Office Theme</vt:lpstr>
      <vt:lpstr>2_Office Theme</vt:lpstr>
      <vt:lpstr>3_Office Theme</vt:lpstr>
      <vt:lpstr>Appendix A:</vt:lpstr>
      <vt:lpstr>Slide 2</vt:lpstr>
      <vt:lpstr>Slide 3</vt:lpstr>
      <vt:lpstr>Appendix A:</vt:lpstr>
      <vt:lpstr>Slide 5</vt:lpstr>
      <vt:lpstr>Slide 6</vt:lpstr>
      <vt:lpstr>Slide 7</vt:lpstr>
      <vt:lpstr>Slide 8</vt:lpstr>
      <vt:lpstr>Slide 9</vt:lpstr>
      <vt:lpstr>Slide 10</vt:lpstr>
      <vt:lpstr>Appendix A:</vt:lpstr>
      <vt:lpstr>Slide 12</vt:lpstr>
      <vt:lpstr>Slide 13</vt:lpstr>
      <vt:lpstr>Slide 14</vt:lpstr>
      <vt:lpstr>Appendix A:</vt:lpstr>
      <vt:lpstr>Slide 16</vt:lpstr>
      <vt:lpstr>Slide 17</vt:lpstr>
      <vt:lpstr>Slide 18</vt:lpstr>
      <vt:lpstr>Appendix A:</vt:lpstr>
      <vt:lpstr>Slide 20</vt:lpstr>
      <vt:lpstr>Slide 21</vt:lpstr>
      <vt:lpstr>Slide 22</vt:lpstr>
      <vt:lpstr>Appendix B:</vt:lpstr>
      <vt:lpstr>ECG</vt:lpstr>
      <vt:lpstr>CXR</vt:lpstr>
      <vt:lpstr>Slide 26</vt:lpstr>
      <vt:lpstr>Slide 27</vt:lpstr>
      <vt:lpstr>Appendix C:</vt:lpstr>
      <vt:lpstr>Sepsis Bundle example</vt:lpstr>
    </vt:vector>
  </TitlesOfParts>
  <Company>MEDCOM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MEDCOM</dc:creator>
  <cp:lastModifiedBy>cchou</cp:lastModifiedBy>
  <cp:revision>89</cp:revision>
  <dcterms:created xsi:type="dcterms:W3CDTF">2010-02-25T13:28:30Z</dcterms:created>
  <dcterms:modified xsi:type="dcterms:W3CDTF">2010-10-04T18:01:24Z</dcterms:modified>
</cp:coreProperties>
</file>