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59" r:id="rId2"/>
    <p:sldId id="361" r:id="rId3"/>
    <p:sldId id="436" r:id="rId4"/>
    <p:sldId id="439" r:id="rId5"/>
    <p:sldId id="438" r:id="rId6"/>
    <p:sldId id="440" r:id="rId7"/>
    <p:sldId id="425" r:id="rId8"/>
    <p:sldId id="404" r:id="rId9"/>
    <p:sldId id="415" r:id="rId10"/>
    <p:sldId id="441" r:id="rId11"/>
    <p:sldId id="442" r:id="rId12"/>
    <p:sldId id="443" r:id="rId13"/>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440" autoAdjust="0"/>
  </p:normalViewPr>
  <p:slideViewPr>
    <p:cSldViewPr>
      <p:cViewPr>
        <p:scale>
          <a:sx n="59" d="100"/>
          <a:sy n="59" d="100"/>
        </p:scale>
        <p:origin x="-2328" y="-4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62" d="100"/>
        <a:sy n="262" d="100"/>
      </p:scale>
      <p:origin x="0" y="6320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tags" Target="tags/tag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D2145905-6173-C241-8D41-9020B3D87504}" type="datetimeFigureOut">
              <a:rPr lang="en-US"/>
              <a:pPr>
                <a:defRPr/>
              </a:pPr>
              <a:t>11/4/14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CC4D1FB3-0C92-C149-B847-305542344DC0}" type="slidenum">
              <a:rPr lang="en-US"/>
              <a:pPr>
                <a:defRPr/>
              </a:pPr>
              <a:t>‹#›</a:t>
            </a:fld>
            <a:endParaRPr lang="en-US"/>
          </a:p>
        </p:txBody>
      </p:sp>
    </p:spTree>
    <p:extLst>
      <p:ext uri="{BB962C8B-B14F-4D97-AF65-F5344CB8AC3E}">
        <p14:creationId xmlns:p14="http://schemas.microsoft.com/office/powerpoint/2010/main" val="251770313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15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215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63A8F2F-E2E5-EE4A-B032-1745FEF4BC6D}" type="slidenum">
              <a:rPr lang="en-US" sz="1200"/>
              <a:pPr eaLnBrk="1" hangingPunct="1"/>
              <a:t>2</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err="1" smtClean="0">
                <a:latin typeface="Calibri" charset="0"/>
              </a:rPr>
              <a:t>Nonrational</a:t>
            </a:r>
            <a:r>
              <a:rPr lang="en-US" dirty="0" smtClean="0">
                <a:latin typeface="Calibri" charset="0"/>
              </a:rPr>
              <a:t> preferences – not ridiculous or unreasonable.</a:t>
            </a:r>
            <a:r>
              <a:rPr lang="en-US" baseline="0" dirty="0" smtClean="0">
                <a:latin typeface="Calibri" charset="0"/>
              </a:rPr>
              <a:t>  Not a lack of knowledge or skill</a:t>
            </a:r>
            <a:endParaRPr lang="en-US" dirty="0" smtClean="0">
              <a:latin typeface="Calibri" charset="0"/>
            </a:endParaRPr>
          </a:p>
          <a:p>
            <a:pPr eaLnBrk="1" hangingPunct="1"/>
            <a:r>
              <a:rPr lang="en-US" dirty="0" smtClean="0">
                <a:latin typeface="Calibri" charset="0"/>
              </a:rPr>
              <a:t>Discuss</a:t>
            </a:r>
            <a:r>
              <a:rPr lang="en-US" baseline="0" dirty="0" smtClean="0">
                <a:latin typeface="Calibri" charset="0"/>
              </a:rPr>
              <a:t> the cognitive infrastructure that fosters cognitive errors</a:t>
            </a:r>
          </a:p>
          <a:p>
            <a:pPr eaLnBrk="1" hangingPunct="1"/>
            <a:r>
              <a:rPr lang="en-US" baseline="0" dirty="0" smtClean="0">
                <a:latin typeface="Calibri" charset="0"/>
              </a:rPr>
              <a:t>Examples of cognitive errors</a:t>
            </a:r>
          </a:p>
          <a:p>
            <a:pPr eaLnBrk="1" hangingPunct="1"/>
            <a:r>
              <a:rPr lang="en-US" baseline="0" dirty="0" smtClean="0">
                <a:latin typeface="Calibri" charset="0"/>
              </a:rPr>
              <a:t>Counterbalancing strategies</a:t>
            </a:r>
            <a:endParaRPr lang="en-US" dirty="0" smtClean="0">
              <a:latin typeface="Calibri" charset="0"/>
            </a:endParaRPr>
          </a:p>
          <a:p>
            <a:endParaRPr lang="en-US" dirty="0"/>
          </a:p>
        </p:txBody>
      </p:sp>
      <p:sp>
        <p:nvSpPr>
          <p:cNvPr id="4" name="Slide Number Placeholder 3"/>
          <p:cNvSpPr>
            <a:spLocks noGrp="1"/>
          </p:cNvSpPr>
          <p:nvPr>
            <p:ph type="sldNum" sz="quarter" idx="10"/>
          </p:nvPr>
        </p:nvSpPr>
        <p:spPr/>
        <p:txBody>
          <a:bodyPr/>
          <a:lstStyle/>
          <a:p>
            <a:pPr>
              <a:defRPr/>
            </a:pPr>
            <a:fld id="{CC4D1FB3-0C92-C149-B847-305542344DC0}" type="slidenum">
              <a:rPr lang="en-US" smtClean="0"/>
              <a:pPr>
                <a:defRPr/>
              </a:pPr>
              <a:t>5</a:t>
            </a:fld>
            <a:endParaRPr lang="en-US"/>
          </a:p>
        </p:txBody>
      </p:sp>
    </p:spTree>
    <p:extLst>
      <p:ext uri="{BB962C8B-B14F-4D97-AF65-F5344CB8AC3E}">
        <p14:creationId xmlns:p14="http://schemas.microsoft.com/office/powerpoint/2010/main" val="354314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11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a:p>
            <a:endParaRPr lang="en-US" dirty="0">
              <a:latin typeface="Calibri" charset="0"/>
            </a:endParaRPr>
          </a:p>
        </p:txBody>
      </p:sp>
      <p:sp>
        <p:nvSpPr>
          <p:cNvPr id="911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2C8A724-8049-5E4E-BA24-71331EA09941}" type="slidenum">
              <a:rPr lang="en-US" sz="1200">
                <a:cs typeface="Arial" charset="0"/>
              </a:rPr>
              <a:pPr eaLnBrk="1" hangingPunct="1"/>
              <a:t>7</a:t>
            </a:fld>
            <a:endParaRPr lang="en-US" sz="120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98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798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BCC823C-3A24-8D48-9C59-5DEEE7841E82}" type="slidenum">
              <a:rPr lang="en-US" sz="1200"/>
              <a:pPr eaLnBrk="1" hangingPunct="1"/>
              <a:t>8</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19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819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8203FCC-2733-7D41-BE20-3373B624112B}" type="slidenum">
              <a:rPr lang="en-US" sz="1200"/>
              <a:pPr eaLnBrk="1" hangingPunct="1"/>
              <a:t>9</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8" descr="Anesthesiology2011_AM_Logo_RGB_letter.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9500" y="0"/>
            <a:ext cx="71501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8" name="Title 7"/>
          <p:cNvSpPr>
            <a:spLocks noGrp="1"/>
          </p:cNvSpPr>
          <p:nvPr>
            <p:ph type="title"/>
          </p:nvPr>
        </p:nvSpPr>
        <p:spPr>
          <a:xfrm>
            <a:off x="457200" y="2286000"/>
            <a:ext cx="822960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val="1546581968"/>
      </p:ext>
    </p:extLst>
  </p:cSld>
  <p:clrMapOvr>
    <a:masterClrMapping/>
  </p:clrMapOvr>
  <p:transition xmlns:p14="http://schemas.microsoft.com/office/powerpoint/2010/main">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135701D-786A-7C42-860D-1C4842FA7755}" type="datetimeFigureOut">
              <a:rPr lang="en-US"/>
              <a:pPr>
                <a:defRPr/>
              </a:pPr>
              <a:t>11/4/14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274ED7-CFB3-4648-8699-668A16157C35}" type="slidenum">
              <a:rPr lang="en-US"/>
              <a:pPr>
                <a:defRPr/>
              </a:pPr>
              <a:t>‹#›</a:t>
            </a:fld>
            <a:endParaRPr lang="en-US"/>
          </a:p>
        </p:txBody>
      </p:sp>
    </p:spTree>
    <p:extLst>
      <p:ext uri="{BB962C8B-B14F-4D97-AF65-F5344CB8AC3E}">
        <p14:creationId xmlns:p14="http://schemas.microsoft.com/office/powerpoint/2010/main" val="2781094205"/>
      </p:ext>
    </p:extLst>
  </p:cSld>
  <p:clrMapOvr>
    <a:masterClrMapping/>
  </p:clrMapOvr>
  <p:transition xmlns:p14="http://schemas.microsoft.com/office/powerpoint/2010/mai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426780D-2A3F-DC4C-9DC5-92725BAC3313}" type="datetimeFigureOut">
              <a:rPr lang="en-US"/>
              <a:pPr>
                <a:defRPr/>
              </a:pPr>
              <a:t>11/4/14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2B759-386B-FD40-9E97-0430828DBE33}" type="slidenum">
              <a:rPr lang="en-US"/>
              <a:pPr>
                <a:defRPr/>
              </a:pPr>
              <a:t>‹#›</a:t>
            </a:fld>
            <a:endParaRPr lang="en-US"/>
          </a:p>
        </p:txBody>
      </p:sp>
    </p:spTree>
    <p:extLst>
      <p:ext uri="{BB962C8B-B14F-4D97-AF65-F5344CB8AC3E}">
        <p14:creationId xmlns:p14="http://schemas.microsoft.com/office/powerpoint/2010/main" val="444255667"/>
      </p:ext>
    </p:extLst>
  </p:cSld>
  <p:clrMapOvr>
    <a:masterClrMapping/>
  </p:clrMapOvr>
  <p:transition xmlns:p14="http://schemas.microsoft.com/office/powerpoint/2010/main">
    <p:cu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7" name="Content Placeholder 4"/>
          <p:cNvSpPr>
            <a:spLocks noGrp="1"/>
          </p:cNvSpPr>
          <p:nvPr>
            <p:ph sz="half" idx="1"/>
          </p:nvPr>
        </p:nvSpPr>
        <p:spPr>
          <a:xfrm>
            <a:off x="457200" y="1605358"/>
            <a:ext cx="2667000" cy="2227467"/>
          </a:xfrm>
        </p:spPr>
        <p:txBody>
          <a:bodyPr/>
          <a:lstStyle/>
          <a:p>
            <a:endParaRPr lang="en-US" dirty="0"/>
          </a:p>
        </p:txBody>
      </p:sp>
      <p:sp>
        <p:nvSpPr>
          <p:cNvPr id="8" name="Content Placeholder 5"/>
          <p:cNvSpPr>
            <a:spLocks noGrp="1"/>
          </p:cNvSpPr>
          <p:nvPr>
            <p:ph sz="half" idx="2"/>
          </p:nvPr>
        </p:nvSpPr>
        <p:spPr>
          <a:xfrm>
            <a:off x="457200" y="4075107"/>
            <a:ext cx="2667000" cy="2275710"/>
          </a:xfrm>
        </p:spPr>
        <p:txBody>
          <a:bodyPr/>
          <a:lstStyle/>
          <a:p>
            <a:endParaRPr lang="en-US" dirty="0"/>
          </a:p>
        </p:txBody>
      </p:sp>
      <p:sp>
        <p:nvSpPr>
          <p:cNvPr id="9" name="Content Placeholder 4"/>
          <p:cNvSpPr>
            <a:spLocks noGrp="1"/>
          </p:cNvSpPr>
          <p:nvPr>
            <p:ph sz="half" idx="14"/>
          </p:nvPr>
        </p:nvSpPr>
        <p:spPr>
          <a:xfrm>
            <a:off x="3581400" y="1605358"/>
            <a:ext cx="5105400" cy="2227467"/>
          </a:xfrm>
        </p:spPr>
        <p:txBody>
          <a:bodyPr/>
          <a:lstStyle/>
          <a:p>
            <a:endParaRPr lang="en-US" dirty="0"/>
          </a:p>
        </p:txBody>
      </p:sp>
      <p:sp>
        <p:nvSpPr>
          <p:cNvPr id="10" name="Content Placeholder 5"/>
          <p:cNvSpPr>
            <a:spLocks noGrp="1"/>
          </p:cNvSpPr>
          <p:nvPr>
            <p:ph sz="half" idx="15"/>
          </p:nvPr>
        </p:nvSpPr>
        <p:spPr>
          <a:xfrm>
            <a:off x="3581400" y="4080265"/>
            <a:ext cx="5105400" cy="2275710"/>
          </a:xfrm>
        </p:spPr>
        <p:txBody>
          <a:bodyPr/>
          <a:lstStyle/>
          <a:p>
            <a:endParaRPr lang="en-US" dirty="0"/>
          </a:p>
        </p:txBody>
      </p:sp>
      <p:sp>
        <p:nvSpPr>
          <p:cNvPr id="11" name="Date Placeholder 3"/>
          <p:cNvSpPr>
            <a:spLocks noGrp="1"/>
          </p:cNvSpPr>
          <p:nvPr>
            <p:ph type="dt" sz="half" idx="16"/>
          </p:nvPr>
        </p:nvSpPr>
        <p:spPr/>
        <p:txBody>
          <a:bodyPr/>
          <a:lstStyle>
            <a:lvl1pPr>
              <a:defRPr/>
            </a:lvl1pPr>
          </a:lstStyle>
          <a:p>
            <a:pPr>
              <a:defRPr/>
            </a:pPr>
            <a:fld id="{DA4C97B6-72D1-4545-8159-0B77B4209846}" type="datetimeFigureOut">
              <a:rPr lang="en-US"/>
              <a:pPr>
                <a:defRPr/>
              </a:pPr>
              <a:t>11/4/14</a:t>
            </a:fld>
            <a:endParaRPr lang="en-US"/>
          </a:p>
        </p:txBody>
      </p:sp>
      <p:sp>
        <p:nvSpPr>
          <p:cNvPr id="12" name="Footer Placeholder 4"/>
          <p:cNvSpPr>
            <a:spLocks noGrp="1"/>
          </p:cNvSpPr>
          <p:nvPr>
            <p:ph type="ftr" sz="quarter" idx="17"/>
          </p:nvPr>
        </p:nvSpPr>
        <p:spPr/>
        <p:txBody>
          <a:bodyPr/>
          <a:lstStyle>
            <a:lvl1pPr>
              <a:defRPr/>
            </a:lvl1pPr>
          </a:lstStyle>
          <a:p>
            <a:pPr>
              <a:defRPr/>
            </a:pPr>
            <a:endParaRPr lang="en-US"/>
          </a:p>
        </p:txBody>
      </p:sp>
      <p:sp>
        <p:nvSpPr>
          <p:cNvPr id="13" name="Slide Number Placeholder 5"/>
          <p:cNvSpPr>
            <a:spLocks noGrp="1"/>
          </p:cNvSpPr>
          <p:nvPr>
            <p:ph type="sldNum" sz="quarter" idx="18"/>
          </p:nvPr>
        </p:nvSpPr>
        <p:spPr/>
        <p:txBody>
          <a:bodyPr/>
          <a:lstStyle>
            <a:lvl1pPr>
              <a:defRPr/>
            </a:lvl1pPr>
          </a:lstStyle>
          <a:p>
            <a:pPr>
              <a:defRPr/>
            </a:pPr>
            <a:fld id="{9C12C6EF-930A-CB40-8FBE-C937CA4F783A}" type="slidenum">
              <a:rPr lang="en-US"/>
              <a:pPr>
                <a:defRPr/>
              </a:pPr>
              <a:t>‹#›</a:t>
            </a:fld>
            <a:endParaRPr lang="en-US"/>
          </a:p>
        </p:txBody>
      </p:sp>
    </p:spTree>
    <p:extLst>
      <p:ext uri="{BB962C8B-B14F-4D97-AF65-F5344CB8AC3E}">
        <p14:creationId xmlns:p14="http://schemas.microsoft.com/office/powerpoint/2010/main" val="3146226674"/>
      </p:ext>
    </p:extLst>
  </p:cSld>
  <p:clrMapOvr>
    <a:masterClrMapping/>
  </p:clrMapOvr>
  <p:transition xmlns:p14="http://schemas.microsoft.com/office/powerpoint/2010/main">
    <p:cu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90DD8D-0DE5-424C-88F0-FAD7840140B9}" type="datetimeFigureOut">
              <a:rPr lang="en-US"/>
              <a:pPr>
                <a:defRPr/>
              </a:pPr>
              <a:t>11/4/14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A82AEE-BCCD-B94C-A49C-9A7AB06A40AB}" type="slidenum">
              <a:rPr lang="en-US"/>
              <a:pPr>
                <a:defRPr/>
              </a:pPr>
              <a:t>‹#›</a:t>
            </a:fld>
            <a:endParaRPr lang="en-US"/>
          </a:p>
        </p:txBody>
      </p:sp>
    </p:spTree>
    <p:extLst>
      <p:ext uri="{BB962C8B-B14F-4D97-AF65-F5344CB8AC3E}">
        <p14:creationId xmlns:p14="http://schemas.microsoft.com/office/powerpoint/2010/main" val="3224524648"/>
      </p:ext>
    </p:extLst>
  </p:cSld>
  <p:clrMapOvr>
    <a:masterClrMapping/>
  </p:clrMapOvr>
  <p:transition xmlns:p14="http://schemas.microsoft.com/office/powerpoint/2010/mai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274638"/>
            <a:ext cx="8229600" cy="1143000"/>
          </a:xfrm>
        </p:spPr>
        <p:txBody>
          <a:bodyPr/>
          <a:lstStyle/>
          <a:p>
            <a:r>
              <a:rPr lang="en-US" dirty="0" smtClean="0"/>
              <a:t>Learning Objectives</a:t>
            </a:r>
            <a:endParaRPr lang="en-US" dirty="0"/>
          </a:p>
        </p:txBody>
      </p:sp>
    </p:spTree>
    <p:extLst>
      <p:ext uri="{BB962C8B-B14F-4D97-AF65-F5344CB8AC3E}">
        <p14:creationId xmlns:p14="http://schemas.microsoft.com/office/powerpoint/2010/main" val="860042162"/>
      </p:ext>
    </p:extLst>
  </p:cSld>
  <p:clrMapOvr>
    <a:masterClrMapping/>
  </p:clrMapOvr>
  <p:transition xmlns:p14="http://schemas.microsoft.com/office/powerpoint/2010/mai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619DD84-3865-8A40-A5D4-229C7C8011BD}" type="datetimeFigureOut">
              <a:rPr lang="en-US"/>
              <a:pPr>
                <a:defRPr/>
              </a:pPr>
              <a:t>11/4/14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7BCB9F-CAD1-5540-9980-5A695D9AF4D2}" type="slidenum">
              <a:rPr lang="en-US"/>
              <a:pPr>
                <a:defRPr/>
              </a:pPr>
              <a:t>‹#›</a:t>
            </a:fld>
            <a:endParaRPr lang="en-US"/>
          </a:p>
        </p:txBody>
      </p:sp>
    </p:spTree>
    <p:extLst>
      <p:ext uri="{BB962C8B-B14F-4D97-AF65-F5344CB8AC3E}">
        <p14:creationId xmlns:p14="http://schemas.microsoft.com/office/powerpoint/2010/main" val="2970003817"/>
      </p:ext>
    </p:extLst>
  </p:cSld>
  <p:clrMapOvr>
    <a:masterClrMapping/>
  </p:clrMapOvr>
  <p:transition xmlns:p14="http://schemas.microsoft.com/office/powerpoint/2010/mai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5A7693A-4FFD-2C4C-9D7F-B4D25DE35C87}" type="datetimeFigureOut">
              <a:rPr lang="en-US"/>
              <a:pPr>
                <a:defRPr/>
              </a:pPr>
              <a:t>11/4/14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A94F4F-9525-8D4C-9E5B-C57928674073}" type="slidenum">
              <a:rPr lang="en-US"/>
              <a:pPr>
                <a:defRPr/>
              </a:pPr>
              <a:t>‹#›</a:t>
            </a:fld>
            <a:endParaRPr lang="en-US"/>
          </a:p>
        </p:txBody>
      </p:sp>
    </p:spTree>
    <p:extLst>
      <p:ext uri="{BB962C8B-B14F-4D97-AF65-F5344CB8AC3E}">
        <p14:creationId xmlns:p14="http://schemas.microsoft.com/office/powerpoint/2010/main" val="730220832"/>
      </p:ext>
    </p:extLst>
  </p:cSld>
  <p:clrMapOvr>
    <a:masterClrMapping/>
  </p:clrMapOvr>
  <p:transition xmlns:p14="http://schemas.microsoft.com/office/powerpoint/2010/mai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38459DA-218C-C34E-AADF-B9670457370E}" type="datetimeFigureOut">
              <a:rPr lang="en-US"/>
              <a:pPr>
                <a:defRPr/>
              </a:pPr>
              <a:t>11/4/14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BD4D0F5-056D-8549-A658-EF1F900B7696}" type="slidenum">
              <a:rPr lang="en-US"/>
              <a:pPr>
                <a:defRPr/>
              </a:pPr>
              <a:t>‹#›</a:t>
            </a:fld>
            <a:endParaRPr lang="en-US"/>
          </a:p>
        </p:txBody>
      </p:sp>
    </p:spTree>
    <p:extLst>
      <p:ext uri="{BB962C8B-B14F-4D97-AF65-F5344CB8AC3E}">
        <p14:creationId xmlns:p14="http://schemas.microsoft.com/office/powerpoint/2010/main" val="135012114"/>
      </p:ext>
    </p:extLst>
  </p:cSld>
  <p:clrMapOvr>
    <a:masterClrMapping/>
  </p:clrMapOvr>
  <p:transition xmlns:p14="http://schemas.microsoft.com/office/powerpoint/2010/mai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597881E-8851-0940-AA7F-D18C4FBE496A}" type="datetimeFigureOut">
              <a:rPr lang="en-US"/>
              <a:pPr>
                <a:defRPr/>
              </a:pPr>
              <a:t>11/4/14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D61FFEF-4E67-3C47-9980-AD09DAA6F532}" type="slidenum">
              <a:rPr lang="en-US"/>
              <a:pPr>
                <a:defRPr/>
              </a:pPr>
              <a:t>‹#›</a:t>
            </a:fld>
            <a:endParaRPr lang="en-US"/>
          </a:p>
        </p:txBody>
      </p:sp>
    </p:spTree>
    <p:extLst>
      <p:ext uri="{BB962C8B-B14F-4D97-AF65-F5344CB8AC3E}">
        <p14:creationId xmlns:p14="http://schemas.microsoft.com/office/powerpoint/2010/main" val="1418259278"/>
      </p:ext>
    </p:extLst>
  </p:cSld>
  <p:clrMapOvr>
    <a:masterClrMapping/>
  </p:clrMapOvr>
  <p:transition xmlns:p14="http://schemas.microsoft.com/office/powerpoint/2010/mai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F0E18B7-6ACB-0E41-95C6-DDE6979C0AB3}" type="datetimeFigureOut">
              <a:rPr lang="en-US"/>
              <a:pPr>
                <a:defRPr/>
              </a:pPr>
              <a:t>11/4/14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4BC0710-D665-7846-9462-E338E4E71858}" type="slidenum">
              <a:rPr lang="en-US"/>
              <a:pPr>
                <a:defRPr/>
              </a:pPr>
              <a:t>‹#›</a:t>
            </a:fld>
            <a:endParaRPr lang="en-US"/>
          </a:p>
        </p:txBody>
      </p:sp>
    </p:spTree>
    <p:extLst>
      <p:ext uri="{BB962C8B-B14F-4D97-AF65-F5344CB8AC3E}">
        <p14:creationId xmlns:p14="http://schemas.microsoft.com/office/powerpoint/2010/main" val="927603264"/>
      </p:ext>
    </p:extLst>
  </p:cSld>
  <p:clrMapOvr>
    <a:masterClrMapping/>
  </p:clrMapOvr>
  <p:transition xmlns:p14="http://schemas.microsoft.com/office/powerpoint/2010/mai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986552D-C0BA-DD41-B6CB-79BCFD7ABE91}" type="datetimeFigureOut">
              <a:rPr lang="en-US"/>
              <a:pPr>
                <a:defRPr/>
              </a:pPr>
              <a:t>11/4/14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976464A-67DC-A242-81BF-98448C11B3E2}" type="slidenum">
              <a:rPr lang="en-US"/>
              <a:pPr>
                <a:defRPr/>
              </a:pPr>
              <a:t>‹#›</a:t>
            </a:fld>
            <a:endParaRPr lang="en-US"/>
          </a:p>
        </p:txBody>
      </p:sp>
    </p:spTree>
    <p:extLst>
      <p:ext uri="{BB962C8B-B14F-4D97-AF65-F5344CB8AC3E}">
        <p14:creationId xmlns:p14="http://schemas.microsoft.com/office/powerpoint/2010/main" val="941232998"/>
      </p:ext>
    </p:extLst>
  </p:cSld>
  <p:clrMapOvr>
    <a:masterClrMapping/>
  </p:clrMapOvr>
  <p:transition xmlns:p14="http://schemas.microsoft.com/office/powerpoint/2010/mai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0A7320-F221-7941-B112-5764BC31CD33}" type="datetimeFigureOut">
              <a:rPr lang="en-US"/>
              <a:pPr>
                <a:defRPr/>
              </a:pPr>
              <a:t>11/4/14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84B892B-BF46-8E42-A4E1-5AADD3532906}" type="slidenum">
              <a:rPr lang="en-US"/>
              <a:pPr>
                <a:defRPr/>
              </a:pPr>
              <a:t>‹#›</a:t>
            </a:fld>
            <a:endParaRPr lang="en-US"/>
          </a:p>
        </p:txBody>
      </p:sp>
    </p:spTree>
    <p:extLst>
      <p:ext uri="{BB962C8B-B14F-4D97-AF65-F5344CB8AC3E}">
        <p14:creationId xmlns:p14="http://schemas.microsoft.com/office/powerpoint/2010/main" val="3832471159"/>
      </p:ext>
    </p:extLst>
  </p:cSld>
  <p:clrMapOvr>
    <a:masterClrMapping/>
  </p:clrMapOvr>
  <p:transition xmlns:p14="http://schemas.microsoft.com/office/powerpoint/2010/main">
    <p:cut/>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80000"/>
                <a:satMod val="300000"/>
              </a:schemeClr>
            </a:gs>
            <a:gs pos="100000">
              <a:schemeClr val="bg2">
                <a:shade val="30000"/>
                <a:satMod val="20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cs typeface="Arial" charset="0"/>
              </a:defRPr>
            </a:lvl1pPr>
          </a:lstStyle>
          <a:p>
            <a:pPr>
              <a:defRPr/>
            </a:pPr>
            <a:fld id="{EB4070D4-D90C-C645-8EA5-1FB714AE756E}" type="datetimeFigureOut">
              <a:rPr lang="en-US"/>
              <a:pPr>
                <a:defRPr/>
              </a:pPr>
              <a:t>11/4/14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cs typeface="Arial" charset="0"/>
              </a:defRPr>
            </a:lvl1pPr>
          </a:lstStyle>
          <a:p>
            <a:pPr>
              <a:defRPr/>
            </a:pPr>
            <a:fld id="{421E6767-D30E-074F-9560-D492D43C7E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Lst>
  <p:transition xmlns:p14="http://schemas.microsoft.com/office/powerpoint/2010/main">
    <p:cut/>
  </p:transition>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b="1" kern="1200">
          <a:solidFill>
            <a:srgbClr val="FFFFFF"/>
          </a:solidFill>
          <a:latin typeface="+mj-lt"/>
          <a:ea typeface="ＭＳ Ｐゴシック" charset="0"/>
          <a:cs typeface="ＭＳ Ｐゴシック" charset="0"/>
        </a:defRPr>
      </a:lvl1pPr>
      <a:lvl2pPr algn="ctr" rtl="0" eaLnBrk="0" fontAlgn="base" hangingPunct="0">
        <a:spcBef>
          <a:spcPct val="0"/>
        </a:spcBef>
        <a:spcAft>
          <a:spcPct val="0"/>
        </a:spcAft>
        <a:defRPr sz="4400" b="1">
          <a:solidFill>
            <a:srgbClr val="FFFFFF"/>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b="1">
          <a:solidFill>
            <a:srgbClr val="FFFFFF"/>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b="1">
          <a:solidFill>
            <a:srgbClr val="FFFFFF"/>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b="1">
          <a:solidFill>
            <a:srgbClr val="FFFFFF"/>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600" b="0" kern="12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3200" b="0" kern="1200">
          <a:solidFill>
            <a:srgbClr val="FFFFFF"/>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b="0" kern="1200">
          <a:solidFill>
            <a:srgbClr val="FFFFFF"/>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b="0" kern="1200">
          <a:solidFill>
            <a:srgbClr val="FFFFFF"/>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b="0" kern="1200">
          <a:solidFill>
            <a:srgbClr val="FFFFFF"/>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Content Placeholder 1"/>
          <p:cNvSpPr>
            <a:spLocks noGrp="1"/>
          </p:cNvSpPr>
          <p:nvPr>
            <p:ph idx="1"/>
          </p:nvPr>
        </p:nvSpPr>
        <p:spPr>
          <a:xfrm>
            <a:off x="457200" y="609600"/>
            <a:ext cx="8229600" cy="5440363"/>
          </a:xfrm>
        </p:spPr>
        <p:txBody>
          <a:bodyPr/>
          <a:lstStyle/>
          <a:p>
            <a:pPr marL="0" indent="0" algn="ctr">
              <a:buNone/>
            </a:pPr>
            <a:r>
              <a:rPr lang="en-US" sz="4000" b="1" dirty="0" smtClean="0"/>
              <a:t>Understanding and Preventing </a:t>
            </a:r>
            <a:r>
              <a:rPr lang="en-US" sz="4000" b="1" dirty="0"/>
              <a:t>Cognitive </a:t>
            </a:r>
            <a:r>
              <a:rPr lang="en-US" sz="4000" b="1" dirty="0" smtClean="0"/>
              <a:t>Errors in Healthcare</a:t>
            </a:r>
            <a:endParaRPr lang="en-US" sz="4000" dirty="0"/>
          </a:p>
          <a:p>
            <a:pPr marL="0" indent="0" algn="ctr">
              <a:buNone/>
            </a:pPr>
            <a:r>
              <a:rPr lang="en-US" sz="4000" b="1" dirty="0" smtClean="0"/>
              <a:t> </a:t>
            </a:r>
          </a:p>
          <a:p>
            <a:pPr marL="0" indent="0" algn="ctr" eaLnBrk="1" hangingPunct="1">
              <a:buFont typeface="Arial" charset="0"/>
              <a:buNone/>
            </a:pPr>
            <a:endParaRPr lang="en-US" sz="3200" b="0" dirty="0">
              <a:latin typeface="Calibri" charset="0"/>
            </a:endParaRPr>
          </a:p>
          <a:p>
            <a:pPr marL="0" indent="0" algn="ctr" eaLnBrk="1" hangingPunct="1">
              <a:buFont typeface="Arial" charset="0"/>
              <a:buNone/>
            </a:pPr>
            <a:endParaRPr lang="en-US" sz="3200" b="0" dirty="0">
              <a:latin typeface="Calibri" charset="0"/>
            </a:endParaRPr>
          </a:p>
          <a:p>
            <a:pPr marL="0" indent="0" algn="ctr" eaLnBrk="1" hangingPunct="1">
              <a:buFont typeface="Arial" charset="0"/>
              <a:buNone/>
            </a:pPr>
            <a:r>
              <a:rPr lang="en-US" sz="3200" b="0" dirty="0">
                <a:latin typeface="Calibri" charset="0"/>
              </a:rPr>
              <a:t>Marjorie Stiegler, M.D. </a:t>
            </a:r>
          </a:p>
          <a:p>
            <a:pPr marL="0" indent="0" algn="ctr" eaLnBrk="1" hangingPunct="1">
              <a:buFont typeface="Arial" charset="0"/>
              <a:buNone/>
            </a:pPr>
            <a:r>
              <a:rPr lang="en-US" sz="2800" b="0" dirty="0">
                <a:latin typeface="Calibri" charset="0"/>
              </a:rPr>
              <a:t>Department of Anesthesiology</a:t>
            </a:r>
          </a:p>
          <a:p>
            <a:pPr marL="0" indent="0" algn="ctr" eaLnBrk="1" hangingPunct="1">
              <a:buFont typeface="Arial" charset="0"/>
              <a:buNone/>
            </a:pPr>
            <a:r>
              <a:rPr lang="en-US" sz="2800" b="0" dirty="0">
                <a:latin typeface="Calibri" charset="0"/>
              </a:rPr>
              <a:t>University of North Carolina at Chapel Hill</a:t>
            </a:r>
          </a:p>
          <a:p>
            <a:pPr marL="0" indent="0" eaLnBrk="1" hangingPunct="1">
              <a:buFont typeface="Arial" charset="0"/>
              <a:buNone/>
            </a:pPr>
            <a:endParaRPr lang="en-US" dirty="0">
              <a:latin typeface="Calibri" charset="0"/>
            </a:endParaRPr>
          </a:p>
        </p:txBody>
      </p:sp>
    </p:spTree>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Well known and ubiquitous human nature tendency</a:t>
            </a:r>
          </a:p>
          <a:p>
            <a:r>
              <a:rPr lang="en-US" sz="3200" dirty="0" smtClean="0"/>
              <a:t>Might prevent clinicians from using counterbalancing strategies or cognitive aids for decision support</a:t>
            </a:r>
          </a:p>
          <a:p>
            <a:r>
              <a:rPr lang="en-US" sz="3200" dirty="0" smtClean="0"/>
              <a:t>We recommend automatic use of decision support strategies, whether or not clinicians feel confident in their diagnoses and plans</a:t>
            </a:r>
          </a:p>
          <a:p>
            <a:pPr marL="0" indent="0" algn="r">
              <a:buNone/>
            </a:pPr>
            <a:r>
              <a:rPr lang="en-US" sz="1800" dirty="0" err="1"/>
              <a:t>Berner</a:t>
            </a:r>
            <a:r>
              <a:rPr lang="en-US" sz="1800" dirty="0"/>
              <a:t> ES, Graber ML. Overconfidence as a cause of diagnostic error in medicine. Am J Med 2008;121:Suppl:S2-S23</a:t>
            </a:r>
          </a:p>
        </p:txBody>
      </p:sp>
      <p:sp>
        <p:nvSpPr>
          <p:cNvPr id="3" name="Title 2"/>
          <p:cNvSpPr>
            <a:spLocks noGrp="1"/>
          </p:cNvSpPr>
          <p:nvPr>
            <p:ph type="title"/>
          </p:nvPr>
        </p:nvSpPr>
        <p:spPr/>
        <p:txBody>
          <a:bodyPr/>
          <a:lstStyle/>
          <a:p>
            <a:r>
              <a:rPr lang="en-US" dirty="0" smtClean="0"/>
              <a:t>Overconfidence</a:t>
            </a:r>
            <a:endParaRPr lang="en-US" dirty="0"/>
          </a:p>
        </p:txBody>
      </p:sp>
    </p:spTree>
    <p:extLst>
      <p:ext uri="{BB962C8B-B14F-4D97-AF65-F5344CB8AC3E}">
        <p14:creationId xmlns:p14="http://schemas.microsoft.com/office/powerpoint/2010/main" val="3696430321"/>
      </p:ext>
    </p:extLst>
  </p:cSld>
  <p:clrMapOvr>
    <a:masterClrMapping/>
  </p:clrMapOvr>
  <p:transition xmlns:p14="http://schemas.microsoft.com/office/powerpoint/2010/mai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Trust experience and familiarity, but do not base diagnoses on these senses alone</a:t>
            </a:r>
          </a:p>
          <a:p>
            <a:r>
              <a:rPr lang="en-US" dirty="0" smtClean="0"/>
              <a:t>Use decision support tools such as counterbalancing strategies, cognitive aids, and deliberate engagement with Type II analysis </a:t>
            </a:r>
          </a:p>
          <a:p>
            <a:pPr marL="0" indent="0" algn="just">
              <a:buNone/>
            </a:pPr>
            <a:r>
              <a:rPr lang="en-US" sz="1800" dirty="0"/>
              <a:t>Eva KW, et al. Teaching from the clinical reasoning literature: combined reasoning strategies help novice diagnosticians overcome misleading information. Med </a:t>
            </a:r>
            <a:r>
              <a:rPr lang="en-US" sz="1800" dirty="0" err="1"/>
              <a:t>Educ</a:t>
            </a:r>
            <a:r>
              <a:rPr lang="en-US" sz="1800" dirty="0"/>
              <a:t> 2007;41:1152–8. </a:t>
            </a:r>
            <a:endParaRPr lang="en-US" sz="1800" dirty="0"/>
          </a:p>
        </p:txBody>
      </p:sp>
      <p:sp>
        <p:nvSpPr>
          <p:cNvPr id="3" name="Title 2"/>
          <p:cNvSpPr>
            <a:spLocks noGrp="1"/>
          </p:cNvSpPr>
          <p:nvPr>
            <p:ph type="title"/>
          </p:nvPr>
        </p:nvSpPr>
        <p:spPr/>
        <p:txBody>
          <a:bodyPr/>
          <a:lstStyle/>
          <a:p>
            <a:r>
              <a:rPr lang="en-US" dirty="0" smtClean="0"/>
              <a:t>Encourage Combined Reasoning</a:t>
            </a:r>
            <a:endParaRPr lang="en-US" dirty="0"/>
          </a:p>
        </p:txBody>
      </p:sp>
    </p:spTree>
    <p:extLst>
      <p:ext uri="{BB962C8B-B14F-4D97-AF65-F5344CB8AC3E}">
        <p14:creationId xmlns:p14="http://schemas.microsoft.com/office/powerpoint/2010/main" val="1602887882"/>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p:txBody>
      </p:sp>
      <p:sp>
        <p:nvSpPr>
          <p:cNvPr id="3" name="Title 2"/>
          <p:cNvSpPr>
            <a:spLocks noGrp="1"/>
          </p:cNvSpPr>
          <p:nvPr>
            <p:ph type="title"/>
          </p:nvPr>
        </p:nvSpPr>
        <p:spPr/>
        <p:txBody>
          <a:bodyPr/>
          <a:lstStyle/>
          <a:p>
            <a:endParaRPr lang="en-US"/>
          </a:p>
        </p:txBody>
      </p:sp>
      <p:pic>
        <p:nvPicPr>
          <p:cNvPr id="4" name="Picture 3" descr="Screenshot 2014-11-03 13.21.4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81000"/>
            <a:ext cx="7416800" cy="3429000"/>
          </a:xfrm>
          <a:prstGeom prst="rect">
            <a:avLst/>
          </a:prstGeom>
        </p:spPr>
      </p:pic>
      <p:sp>
        <p:nvSpPr>
          <p:cNvPr id="5" name="TextBox 4"/>
          <p:cNvSpPr txBox="1"/>
          <p:nvPr/>
        </p:nvSpPr>
        <p:spPr>
          <a:xfrm>
            <a:off x="685800" y="4118788"/>
            <a:ext cx="7848600" cy="2739212"/>
          </a:xfrm>
          <a:prstGeom prst="rect">
            <a:avLst/>
          </a:prstGeom>
          <a:noFill/>
        </p:spPr>
        <p:txBody>
          <a:bodyPr wrap="square" rtlCol="0">
            <a:spAutoFit/>
          </a:bodyPr>
          <a:lstStyle/>
          <a:p>
            <a:r>
              <a:rPr lang="en-US" sz="2000" dirty="0" smtClean="0">
                <a:solidFill>
                  <a:schemeClr val="bg1"/>
                </a:solidFill>
              </a:rPr>
              <a:t>NOTE:  Errors may be made at any point, including at the point of pattern recognition.  This underscores the need to use decision support as an automatic matter of course, rather than only when unsure.  Also, it emphasizes the need to engage in analytical thinking and calibration. </a:t>
            </a:r>
          </a:p>
          <a:p>
            <a:endParaRPr lang="en-US" dirty="0">
              <a:solidFill>
                <a:schemeClr val="bg1"/>
              </a:solidFill>
            </a:endParaRPr>
          </a:p>
          <a:p>
            <a:r>
              <a:rPr lang="en-US" i="1" dirty="0" smtClean="0">
                <a:solidFill>
                  <a:schemeClr val="bg1"/>
                </a:solidFill>
              </a:rPr>
              <a:t>From:  Stiegler </a:t>
            </a:r>
            <a:r>
              <a:rPr lang="en-US" i="1" dirty="0">
                <a:solidFill>
                  <a:schemeClr val="bg1"/>
                </a:solidFill>
              </a:rPr>
              <a:t>MP, Tung A: Cognitive processes in anesthesiology decision making. Anesthesiology 2014; 120: 204-17</a:t>
            </a:r>
          </a:p>
          <a:p>
            <a:endParaRPr lang="en-US" dirty="0"/>
          </a:p>
        </p:txBody>
      </p:sp>
    </p:spTree>
    <p:extLst>
      <p:ext uri="{BB962C8B-B14F-4D97-AF65-F5344CB8AC3E}">
        <p14:creationId xmlns:p14="http://schemas.microsoft.com/office/powerpoint/2010/main" val="1651218655"/>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2"/>
          <p:cNvSpPr>
            <a:spLocks noGrp="1"/>
          </p:cNvSpPr>
          <p:nvPr>
            <p:ph type="title"/>
          </p:nvPr>
        </p:nvSpPr>
        <p:spPr>
          <a:xfrm>
            <a:off x="457200" y="381000"/>
            <a:ext cx="8229600" cy="1143000"/>
          </a:xfrm>
        </p:spPr>
        <p:txBody>
          <a:bodyPr/>
          <a:lstStyle/>
          <a:p>
            <a:pPr eaLnBrk="1" hangingPunct="1"/>
            <a:r>
              <a:rPr lang="en-US" sz="4000" dirty="0" smtClean="0">
                <a:latin typeface="Calibri" charset="0"/>
              </a:rPr>
              <a:t>Safety Experts Agree</a:t>
            </a:r>
            <a:endParaRPr lang="en-US" sz="4000" dirty="0">
              <a:latin typeface="Calibri" charset="0"/>
            </a:endParaRPr>
          </a:p>
        </p:txBody>
      </p:sp>
      <p:sp>
        <p:nvSpPr>
          <p:cNvPr id="20482" name="Content Placeholder 1"/>
          <p:cNvSpPr>
            <a:spLocks noGrp="1"/>
          </p:cNvSpPr>
          <p:nvPr>
            <p:ph idx="1"/>
          </p:nvPr>
        </p:nvSpPr>
        <p:spPr/>
        <p:txBody>
          <a:bodyPr/>
          <a:lstStyle/>
          <a:p>
            <a:r>
              <a:rPr lang="en-US" dirty="0" smtClean="0">
                <a:latin typeface="Calibri" charset="0"/>
              </a:rPr>
              <a:t>Most errors are “thinking mistakes”</a:t>
            </a:r>
          </a:p>
          <a:p>
            <a:r>
              <a:rPr lang="en-US" i="1" dirty="0" smtClean="0">
                <a:latin typeface="Calibri" charset="0"/>
              </a:rPr>
              <a:t>Decision</a:t>
            </a:r>
            <a:r>
              <a:rPr lang="en-US" i="1" dirty="0">
                <a:latin typeface="Calibri" charset="0"/>
              </a:rPr>
              <a:t>-making </a:t>
            </a:r>
            <a:r>
              <a:rPr lang="en-US" dirty="0" smtClean="0">
                <a:latin typeface="Calibri" charset="0"/>
              </a:rPr>
              <a:t>is key </a:t>
            </a:r>
            <a:r>
              <a:rPr lang="en-US" dirty="0">
                <a:latin typeface="Calibri" charset="0"/>
              </a:rPr>
              <a:t>in up to 80% of medical errors </a:t>
            </a:r>
          </a:p>
          <a:p>
            <a:r>
              <a:rPr lang="en-US" dirty="0" smtClean="0">
                <a:latin typeface="Calibri" charset="0"/>
              </a:rPr>
              <a:t>Cognitive errors may be the #</a:t>
            </a:r>
            <a:r>
              <a:rPr lang="en-US" dirty="0">
                <a:latin typeface="Calibri" charset="0"/>
              </a:rPr>
              <a:t>1 </a:t>
            </a:r>
            <a:r>
              <a:rPr lang="en-GB" dirty="0">
                <a:latin typeface="Calibri" charset="0"/>
              </a:rPr>
              <a:t>contributor to missed diagnoses and patient injury</a:t>
            </a:r>
            <a:r>
              <a:rPr lang="en-GB" baseline="30000" dirty="0">
                <a:latin typeface="Calibri" charset="0"/>
              </a:rPr>
              <a:t> </a:t>
            </a:r>
            <a:endParaRPr lang="en-GB" dirty="0">
              <a:latin typeface="Calibri" charset="0"/>
            </a:endParaRPr>
          </a:p>
          <a:p>
            <a:pPr marL="457200" lvl="1" indent="0" algn="r">
              <a:buNone/>
            </a:pPr>
            <a:endParaRPr lang="en-US" sz="2000" dirty="0" smtClean="0">
              <a:latin typeface="Calibri" charset="0"/>
            </a:endParaRPr>
          </a:p>
          <a:p>
            <a:pPr marL="457200" lvl="1" indent="0" algn="r">
              <a:buNone/>
            </a:pPr>
            <a:endParaRPr lang="en-US" sz="2000" dirty="0">
              <a:latin typeface="Calibri" charset="0"/>
            </a:endParaRPr>
          </a:p>
          <a:p>
            <a:pPr marL="457200" lvl="1" indent="0" algn="r">
              <a:buNone/>
            </a:pPr>
            <a:endParaRPr lang="en-US" sz="2000" dirty="0" smtClean="0">
              <a:latin typeface="Calibri" charset="0"/>
            </a:endParaRPr>
          </a:p>
        </p:txBody>
      </p:sp>
    </p:spTree>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Insufficient knowledge</a:t>
            </a:r>
          </a:p>
          <a:p>
            <a:r>
              <a:rPr lang="en-US" dirty="0"/>
              <a:t>I</a:t>
            </a:r>
            <a:r>
              <a:rPr lang="en-US" dirty="0" smtClean="0"/>
              <a:t>nsufficient practice</a:t>
            </a:r>
          </a:p>
          <a:p>
            <a:r>
              <a:rPr lang="en-US" dirty="0"/>
              <a:t>T</a:t>
            </a:r>
            <a:r>
              <a:rPr lang="en-US" dirty="0" smtClean="0"/>
              <a:t>echnical slips</a:t>
            </a:r>
          </a:p>
          <a:p>
            <a:r>
              <a:rPr lang="en-US" dirty="0" smtClean="0"/>
              <a:t>Novel diagnoses</a:t>
            </a:r>
            <a:endParaRPr lang="en-US" dirty="0"/>
          </a:p>
        </p:txBody>
      </p:sp>
      <p:sp>
        <p:nvSpPr>
          <p:cNvPr id="3" name="Title 2"/>
          <p:cNvSpPr>
            <a:spLocks noGrp="1"/>
          </p:cNvSpPr>
          <p:nvPr>
            <p:ph type="title"/>
          </p:nvPr>
        </p:nvSpPr>
        <p:spPr/>
        <p:txBody>
          <a:bodyPr/>
          <a:lstStyle/>
          <a:p>
            <a:r>
              <a:rPr lang="en-US" dirty="0" smtClean="0"/>
              <a:t>“Cognitive Errors” are not:</a:t>
            </a:r>
            <a:endParaRPr lang="en-US" dirty="0"/>
          </a:p>
        </p:txBody>
      </p:sp>
    </p:spTree>
    <p:extLst>
      <p:ext uri="{BB962C8B-B14F-4D97-AF65-F5344CB8AC3E}">
        <p14:creationId xmlns:p14="http://schemas.microsoft.com/office/powerpoint/2010/main" val="1011357426"/>
      </p:ext>
    </p:extLst>
  </p:cSld>
  <p:clrMapOvr>
    <a:masterClrMapping/>
  </p:clrMapOvr>
  <p:transition xmlns:p14="http://schemas.microsoft.com/office/powerpoint/2010/mai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Making mistakes even though you “know better”</a:t>
            </a:r>
          </a:p>
          <a:p>
            <a:r>
              <a:rPr lang="en-US" dirty="0" smtClean="0"/>
              <a:t>Being influenced, often subconsciously, by non-rational or non-statistical decision factors</a:t>
            </a:r>
            <a:endParaRPr lang="en-US" dirty="0"/>
          </a:p>
        </p:txBody>
      </p:sp>
      <p:sp>
        <p:nvSpPr>
          <p:cNvPr id="3" name="Title 2"/>
          <p:cNvSpPr>
            <a:spLocks noGrp="1"/>
          </p:cNvSpPr>
          <p:nvPr>
            <p:ph type="title"/>
          </p:nvPr>
        </p:nvSpPr>
        <p:spPr/>
        <p:txBody>
          <a:bodyPr/>
          <a:lstStyle/>
          <a:p>
            <a:r>
              <a:rPr lang="en-US" dirty="0" smtClean="0"/>
              <a:t>Cognitive Errors are:</a:t>
            </a:r>
            <a:endParaRPr lang="en-US" dirty="0"/>
          </a:p>
        </p:txBody>
      </p:sp>
    </p:spTree>
    <p:extLst>
      <p:ext uri="{BB962C8B-B14F-4D97-AF65-F5344CB8AC3E}">
        <p14:creationId xmlns:p14="http://schemas.microsoft.com/office/powerpoint/2010/main" val="3110182835"/>
      </p:ext>
    </p:extLst>
  </p:cSld>
  <p:clrMapOvr>
    <a:masterClrMapping/>
  </p:clrMapOvr>
  <p:transition xmlns:p14="http://schemas.microsoft.com/office/powerpoint/2010/mai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“Cognitive Errors” result from many </a:t>
            </a:r>
            <a:r>
              <a:rPr lang="en-US" dirty="0" smtClean="0"/>
              <a:t>processes</a:t>
            </a:r>
            <a:r>
              <a:rPr lang="en-US" dirty="0"/>
              <a:t>:</a:t>
            </a:r>
          </a:p>
        </p:txBody>
      </p:sp>
      <p:pic>
        <p:nvPicPr>
          <p:cNvPr id="8" name="Content Placeholder 7" descr="Screenshot 2014-08-12 08.42.35.png"/>
          <p:cNvPicPr>
            <a:picLocks noGrp="1" noChangeAspect="1"/>
          </p:cNvPicPr>
          <p:nvPr>
            <p:ph idx="1"/>
          </p:nvPr>
        </p:nvPicPr>
        <p:blipFill>
          <a:blip r:embed="rId3">
            <a:extLst>
              <a:ext uri="{28A0092B-C50C-407E-A947-70E740481C1C}">
                <a14:useLocalDpi xmlns:a14="http://schemas.microsoft.com/office/drawing/2010/main" val="0"/>
              </a:ext>
            </a:extLst>
          </a:blip>
          <a:srcRect t="10005" b="10005"/>
          <a:stretch>
            <a:fillRect/>
          </a:stretch>
        </p:blipFill>
        <p:spPr/>
      </p:pic>
    </p:spTree>
    <p:extLst>
      <p:ext uri="{BB962C8B-B14F-4D97-AF65-F5344CB8AC3E}">
        <p14:creationId xmlns:p14="http://schemas.microsoft.com/office/powerpoint/2010/main" val="1498351602"/>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There are many biases and subconscious phenomena</a:t>
            </a:r>
            <a:endParaRPr lang="en-US" dirty="0"/>
          </a:p>
        </p:txBody>
      </p:sp>
      <p:pic>
        <p:nvPicPr>
          <p:cNvPr id="6" name="Content Placeholder 5" descr="Screenshot 2014-08-12 08.37.36.png"/>
          <p:cNvPicPr>
            <a:picLocks noGrp="1" noChangeAspect="1"/>
          </p:cNvPicPr>
          <p:nvPr>
            <p:ph idx="1"/>
          </p:nvPr>
        </p:nvPicPr>
        <p:blipFill>
          <a:blip r:embed="rId2">
            <a:extLst>
              <a:ext uri="{28A0092B-C50C-407E-A947-70E740481C1C}">
                <a14:useLocalDpi xmlns:a14="http://schemas.microsoft.com/office/drawing/2010/main" val="0"/>
              </a:ext>
            </a:extLst>
          </a:blip>
          <a:srcRect t="8406" b="8406"/>
          <a:stretch>
            <a:fillRect/>
          </a:stretch>
        </p:blipFill>
        <p:spPr/>
      </p:pic>
    </p:spTree>
    <p:extLst>
      <p:ext uri="{BB962C8B-B14F-4D97-AF65-F5344CB8AC3E}">
        <p14:creationId xmlns:p14="http://schemas.microsoft.com/office/powerpoint/2010/main" val="1828588734"/>
      </p:ext>
    </p:extLst>
  </p:cSld>
  <p:clrMapOvr>
    <a:masterClrMapping/>
  </p:clrMapOvr>
  <p:transition xmlns:p14="http://schemas.microsoft.com/office/powerpoint/2010/mai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Content Placeholder 1"/>
          <p:cNvSpPr>
            <a:spLocks noGrp="1"/>
          </p:cNvSpPr>
          <p:nvPr>
            <p:ph idx="1"/>
          </p:nvPr>
        </p:nvSpPr>
        <p:spPr/>
        <p:txBody>
          <a:bodyPr/>
          <a:lstStyle/>
          <a:p>
            <a:pPr marL="0" indent="0" algn="ctr">
              <a:buFont typeface="Arial" charset="0"/>
              <a:buNone/>
            </a:pPr>
            <a:r>
              <a:rPr lang="en-US" b="0" dirty="0">
                <a:latin typeface="Calibri" charset="0"/>
              </a:rPr>
              <a:t>“Whatever falsehoods each of us believes are necessarily invisible to us. We can be wrong, or we can know it, but we can’t do both at the same time.”</a:t>
            </a:r>
          </a:p>
          <a:p>
            <a:pPr marL="0" indent="0" algn="ctr">
              <a:buFont typeface="Arial" charset="0"/>
              <a:buNone/>
            </a:pPr>
            <a:r>
              <a:rPr lang="en-US" b="0" dirty="0">
                <a:latin typeface="Calibri" charset="0"/>
              </a:rPr>
              <a:t>- </a:t>
            </a:r>
            <a:r>
              <a:rPr lang="en-US" b="0" i="1" dirty="0">
                <a:latin typeface="Calibri" charset="0"/>
              </a:rPr>
              <a:t>Kathryn Schulz</a:t>
            </a:r>
            <a:endParaRPr lang="en-US" i="1" dirty="0">
              <a:latin typeface="Calibri" charset="0"/>
            </a:endParaRPr>
          </a:p>
        </p:txBody>
      </p:sp>
      <p:sp>
        <p:nvSpPr>
          <p:cNvPr id="90114" name="Title 2"/>
          <p:cNvSpPr>
            <a:spLocks noGrp="1"/>
          </p:cNvSpPr>
          <p:nvPr>
            <p:ph type="title"/>
          </p:nvPr>
        </p:nvSpPr>
        <p:spPr/>
        <p:txBody>
          <a:bodyPr/>
          <a:lstStyle/>
          <a:p>
            <a:r>
              <a:rPr lang="en-US">
                <a:latin typeface="Calibri" charset="0"/>
              </a:rPr>
              <a:t>Error Blindness</a:t>
            </a:r>
          </a:p>
        </p:txBody>
      </p:sp>
    </p:spTree>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defRPr/>
            </a:pPr>
            <a:r>
              <a:rPr lang="en-US" dirty="0" smtClean="0">
                <a:ea typeface="+mn-ea"/>
                <a:cs typeface="+mn-cs"/>
              </a:rPr>
              <a:t>Diagnostic</a:t>
            </a:r>
          </a:p>
          <a:p>
            <a:pPr lvl="1" eaLnBrk="1" hangingPunct="1">
              <a:defRPr/>
            </a:pPr>
            <a:r>
              <a:rPr lang="en-US" dirty="0" smtClean="0">
                <a:ea typeface="+mn-ea"/>
              </a:rPr>
              <a:t>For any diagnosis, consider at least </a:t>
            </a:r>
            <a:r>
              <a:rPr lang="en-US" i="1" dirty="0" smtClean="0">
                <a:ea typeface="+mn-ea"/>
              </a:rPr>
              <a:t>three plausible alternatives</a:t>
            </a:r>
          </a:p>
          <a:p>
            <a:pPr eaLnBrk="1" hangingPunct="1">
              <a:defRPr/>
            </a:pPr>
            <a:r>
              <a:rPr lang="en-US" dirty="0" smtClean="0">
                <a:ea typeface="+mn-ea"/>
                <a:cs typeface="+mn-cs"/>
              </a:rPr>
              <a:t>Therapeutic</a:t>
            </a:r>
          </a:p>
          <a:p>
            <a:pPr lvl="1" eaLnBrk="1" hangingPunct="1">
              <a:defRPr/>
            </a:pPr>
            <a:r>
              <a:rPr lang="en-US" i="1" dirty="0" smtClean="0">
                <a:ea typeface="+mn-ea"/>
              </a:rPr>
              <a:t>Never repeat a maneuver for a third time </a:t>
            </a:r>
            <a:r>
              <a:rPr lang="en-US" dirty="0" smtClean="0">
                <a:ea typeface="+mn-ea"/>
              </a:rPr>
              <a:t>without considering alternatives</a:t>
            </a:r>
          </a:p>
          <a:p>
            <a:pPr lvl="2" eaLnBrk="1" hangingPunct="1">
              <a:defRPr/>
            </a:pPr>
            <a:endParaRPr lang="en-US" dirty="0">
              <a:ea typeface="+mn-ea"/>
            </a:endParaRPr>
          </a:p>
          <a:p>
            <a:pPr eaLnBrk="1" hangingPunct="1">
              <a:defRPr/>
            </a:pPr>
            <a:endParaRPr lang="en-US" dirty="0">
              <a:ea typeface="+mn-ea"/>
              <a:cs typeface="+mn-cs"/>
            </a:endParaRPr>
          </a:p>
          <a:p>
            <a:pPr marL="0" indent="0" algn="r" eaLnBrk="1" hangingPunct="1">
              <a:buFont typeface="Arial" charset="0"/>
              <a:buNone/>
              <a:defRPr/>
            </a:pPr>
            <a:r>
              <a:rPr lang="en-US" sz="2000" b="0" i="1" dirty="0" err="1" smtClean="0">
                <a:solidFill>
                  <a:schemeClr val="bg1"/>
                </a:solidFill>
                <a:ea typeface="+mn-ea"/>
                <a:cs typeface="+mn-cs"/>
              </a:rPr>
              <a:t>Stiegler</a:t>
            </a:r>
            <a:r>
              <a:rPr lang="en-US" sz="2000" b="0" i="1" dirty="0" smtClean="0">
                <a:solidFill>
                  <a:schemeClr val="bg1"/>
                </a:solidFill>
                <a:ea typeface="+mn-ea"/>
                <a:cs typeface="+mn-cs"/>
              </a:rPr>
              <a:t> MP, Ruskin KJ. </a:t>
            </a:r>
            <a:r>
              <a:rPr lang="en-US" sz="2000" b="0" i="1" dirty="0" err="1" smtClean="0">
                <a:solidFill>
                  <a:schemeClr val="bg1"/>
                </a:solidFill>
                <a:ea typeface="+mn-ea"/>
                <a:cs typeface="+mn-cs"/>
              </a:rPr>
              <a:t>Curr</a:t>
            </a:r>
            <a:r>
              <a:rPr lang="en-US" sz="2000" b="0" i="1" dirty="0" smtClean="0">
                <a:solidFill>
                  <a:schemeClr val="bg1"/>
                </a:solidFill>
                <a:ea typeface="+mn-ea"/>
                <a:cs typeface="+mn-cs"/>
              </a:rPr>
              <a:t> </a:t>
            </a:r>
            <a:r>
              <a:rPr lang="en-US" sz="2000" b="0" i="1" dirty="0" err="1" smtClean="0">
                <a:solidFill>
                  <a:schemeClr val="bg1"/>
                </a:solidFill>
                <a:ea typeface="+mn-ea"/>
                <a:cs typeface="+mn-cs"/>
              </a:rPr>
              <a:t>Opin</a:t>
            </a:r>
            <a:r>
              <a:rPr lang="en-US" sz="2000" b="0" i="1" dirty="0" smtClean="0">
                <a:solidFill>
                  <a:schemeClr val="bg1"/>
                </a:solidFill>
                <a:ea typeface="+mn-ea"/>
                <a:cs typeface="+mn-cs"/>
              </a:rPr>
              <a:t> </a:t>
            </a:r>
            <a:r>
              <a:rPr lang="en-US" sz="2000" b="0" i="1" dirty="0" err="1" smtClean="0">
                <a:solidFill>
                  <a:schemeClr val="bg1"/>
                </a:solidFill>
                <a:ea typeface="+mn-ea"/>
                <a:cs typeface="+mn-cs"/>
              </a:rPr>
              <a:t>Anaesth</a:t>
            </a:r>
            <a:r>
              <a:rPr lang="en-US" sz="2000" b="0" i="1" dirty="0" smtClean="0">
                <a:solidFill>
                  <a:schemeClr val="bg1"/>
                </a:solidFill>
                <a:ea typeface="+mn-ea"/>
                <a:cs typeface="+mn-cs"/>
              </a:rPr>
              <a:t>.  2012</a:t>
            </a:r>
            <a:endParaRPr lang="en-US" i="1" dirty="0">
              <a:ea typeface="+mn-ea"/>
              <a:cs typeface="+mn-cs"/>
            </a:endParaRPr>
          </a:p>
        </p:txBody>
      </p:sp>
      <p:sp>
        <p:nvSpPr>
          <p:cNvPr id="78850" name="Title 2"/>
          <p:cNvSpPr>
            <a:spLocks noGrp="1"/>
          </p:cNvSpPr>
          <p:nvPr>
            <p:ph type="title"/>
          </p:nvPr>
        </p:nvSpPr>
        <p:spPr/>
        <p:txBody>
          <a:bodyPr/>
          <a:lstStyle/>
          <a:p>
            <a:pPr eaLnBrk="1" hangingPunct="1"/>
            <a:r>
              <a:rPr lang="en-US" dirty="0" smtClean="0">
                <a:latin typeface="Calibri" charset="0"/>
              </a:rPr>
              <a:t>Counterbalancing Strategy: </a:t>
            </a:r>
            <a:br>
              <a:rPr lang="en-US" dirty="0" smtClean="0">
                <a:latin typeface="Calibri" charset="0"/>
              </a:rPr>
            </a:br>
            <a:r>
              <a:rPr lang="en-US" dirty="0" smtClean="0">
                <a:latin typeface="Calibri" charset="0"/>
              </a:rPr>
              <a:t> </a:t>
            </a:r>
            <a:r>
              <a:rPr lang="ja-JP" altLang="en-US" dirty="0">
                <a:latin typeface="Calibri" charset="0"/>
              </a:rPr>
              <a:t>“</a:t>
            </a:r>
            <a:r>
              <a:rPr lang="en-US" altLang="ja-JP" dirty="0">
                <a:latin typeface="Calibri" charset="0"/>
              </a:rPr>
              <a:t>Rule of Three</a:t>
            </a:r>
            <a:r>
              <a:rPr lang="ja-JP" altLang="en-US" dirty="0">
                <a:latin typeface="Calibri" charset="0"/>
              </a:rPr>
              <a:t>”</a:t>
            </a:r>
            <a:endParaRPr lang="en-US" dirty="0">
              <a:latin typeface="Calibri" charset="0"/>
            </a:endParaRPr>
          </a:p>
        </p:txBody>
      </p:sp>
    </p:spTree>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Content Placeholder 1"/>
          <p:cNvSpPr>
            <a:spLocks noGrp="1"/>
          </p:cNvSpPr>
          <p:nvPr>
            <p:ph idx="1"/>
          </p:nvPr>
        </p:nvSpPr>
        <p:spPr>
          <a:xfrm>
            <a:off x="457200" y="1828800"/>
            <a:ext cx="8229600" cy="4724400"/>
          </a:xfrm>
        </p:spPr>
        <p:txBody>
          <a:bodyPr/>
          <a:lstStyle/>
          <a:p>
            <a:pPr eaLnBrk="1" hangingPunct="1"/>
            <a:r>
              <a:rPr lang="en-US" dirty="0">
                <a:latin typeface="Calibri" charset="0"/>
              </a:rPr>
              <a:t>Universal antidote:  </a:t>
            </a:r>
            <a:r>
              <a:rPr lang="ja-JP" altLang="en-US" dirty="0">
                <a:latin typeface="Calibri" charset="0"/>
              </a:rPr>
              <a:t>“</a:t>
            </a:r>
            <a:r>
              <a:rPr lang="en-US" altLang="ja-JP" dirty="0">
                <a:latin typeface="Calibri" charset="0"/>
              </a:rPr>
              <a:t>Could this be something else?</a:t>
            </a:r>
            <a:r>
              <a:rPr lang="ja-JP" altLang="en-US" dirty="0">
                <a:latin typeface="Calibri" charset="0"/>
              </a:rPr>
              <a:t>”</a:t>
            </a:r>
            <a:endParaRPr lang="en-US" altLang="ja-JP" dirty="0">
              <a:latin typeface="Calibri" charset="0"/>
            </a:endParaRPr>
          </a:p>
          <a:p>
            <a:pPr eaLnBrk="1" hangingPunct="1"/>
            <a:r>
              <a:rPr lang="en-US" dirty="0">
                <a:latin typeface="Calibri" charset="0"/>
              </a:rPr>
              <a:t>Practice </a:t>
            </a:r>
            <a:r>
              <a:rPr lang="ja-JP" altLang="en-US" dirty="0">
                <a:latin typeface="Calibri" charset="0"/>
              </a:rPr>
              <a:t>“</a:t>
            </a:r>
            <a:r>
              <a:rPr lang="en-US" altLang="ja-JP" dirty="0">
                <a:latin typeface="Calibri" charset="0"/>
              </a:rPr>
              <a:t>worst case</a:t>
            </a:r>
            <a:r>
              <a:rPr lang="ja-JP" altLang="en-US" dirty="0">
                <a:latin typeface="Calibri" charset="0"/>
              </a:rPr>
              <a:t>”</a:t>
            </a:r>
            <a:r>
              <a:rPr lang="en-US" altLang="ja-JP" dirty="0">
                <a:latin typeface="Calibri" charset="0"/>
              </a:rPr>
              <a:t> </a:t>
            </a:r>
            <a:r>
              <a:rPr lang="en-US" altLang="ja-JP" dirty="0" smtClean="0">
                <a:latin typeface="Calibri" charset="0"/>
              </a:rPr>
              <a:t>medicine</a:t>
            </a:r>
          </a:p>
          <a:p>
            <a:pPr eaLnBrk="1" hangingPunct="1"/>
            <a:r>
              <a:rPr lang="en-US" altLang="ja-JP" dirty="0" smtClean="0">
                <a:latin typeface="Calibri" charset="0"/>
              </a:rPr>
              <a:t>Prospective hindsight</a:t>
            </a:r>
            <a:endParaRPr lang="en-US" altLang="ja-JP" dirty="0">
              <a:latin typeface="Calibri" charset="0"/>
            </a:endParaRPr>
          </a:p>
          <a:p>
            <a:pPr eaLnBrk="1" hangingPunct="1"/>
            <a:r>
              <a:rPr lang="en-US" dirty="0">
                <a:latin typeface="Calibri" charset="0"/>
              </a:rPr>
              <a:t>Test to </a:t>
            </a:r>
            <a:r>
              <a:rPr lang="en-US" i="1" dirty="0">
                <a:latin typeface="Calibri" charset="0"/>
              </a:rPr>
              <a:t>exclude alternatives</a:t>
            </a:r>
            <a:r>
              <a:rPr lang="en-US" dirty="0">
                <a:latin typeface="Calibri" charset="0"/>
              </a:rPr>
              <a:t>, not just confirm </a:t>
            </a:r>
            <a:r>
              <a:rPr lang="en-US" dirty="0" smtClean="0">
                <a:latin typeface="Calibri" charset="0"/>
              </a:rPr>
              <a:t>suspicions</a:t>
            </a:r>
            <a:endParaRPr lang="en-US" dirty="0">
              <a:latin typeface="Calibri" charset="0"/>
            </a:endParaRPr>
          </a:p>
          <a:p>
            <a:pPr algn="r" eaLnBrk="1" hangingPunct="1">
              <a:buFont typeface="Arial" charset="0"/>
              <a:buNone/>
            </a:pPr>
            <a:endParaRPr lang="en-US" sz="2800" i="1" dirty="0" smtClean="0">
              <a:latin typeface="Calibri" charset="0"/>
            </a:endParaRPr>
          </a:p>
          <a:p>
            <a:pPr algn="r" eaLnBrk="1" hangingPunct="1">
              <a:buFont typeface="Arial" charset="0"/>
              <a:buNone/>
            </a:pPr>
            <a:r>
              <a:rPr lang="en-US" sz="2000" i="1" dirty="0" smtClean="0">
                <a:latin typeface="Calibri" charset="0"/>
              </a:rPr>
              <a:t>Graber </a:t>
            </a:r>
            <a:r>
              <a:rPr lang="en-US" sz="2000" i="1" dirty="0">
                <a:latin typeface="Calibri" charset="0"/>
              </a:rPr>
              <a:t>BMJ </a:t>
            </a:r>
            <a:r>
              <a:rPr lang="en-US" sz="2000" i="1" dirty="0" err="1">
                <a:latin typeface="Calibri" charset="0"/>
              </a:rPr>
              <a:t>Qual</a:t>
            </a:r>
            <a:r>
              <a:rPr lang="en-US" sz="2000" i="1" dirty="0">
                <a:latin typeface="Calibri" charset="0"/>
              </a:rPr>
              <a:t> </a:t>
            </a:r>
            <a:r>
              <a:rPr lang="en-US" sz="2000" i="1" dirty="0" err="1">
                <a:latin typeface="Calibri" charset="0"/>
              </a:rPr>
              <a:t>Saf</a:t>
            </a:r>
            <a:r>
              <a:rPr lang="en-US" sz="2000" i="1" dirty="0">
                <a:latin typeface="Calibri" charset="0"/>
              </a:rPr>
              <a:t> 2012</a:t>
            </a:r>
          </a:p>
        </p:txBody>
      </p:sp>
      <p:sp>
        <p:nvSpPr>
          <p:cNvPr id="80898" name="Title 2"/>
          <p:cNvSpPr>
            <a:spLocks noGrp="1"/>
          </p:cNvSpPr>
          <p:nvPr>
            <p:ph type="title"/>
          </p:nvPr>
        </p:nvSpPr>
        <p:spPr/>
        <p:txBody>
          <a:bodyPr/>
          <a:lstStyle/>
          <a:p>
            <a:pPr eaLnBrk="1" hangingPunct="1"/>
            <a:r>
              <a:rPr lang="en-US" dirty="0" smtClean="0">
                <a:latin typeface="Calibri" charset="0"/>
              </a:rPr>
              <a:t>Counterbalancing Strategies</a:t>
            </a:r>
            <a:endParaRPr lang="en-US" dirty="0">
              <a:latin typeface="Calibri" charset="0"/>
            </a:endParaRPr>
          </a:p>
        </p:txBody>
      </p:sp>
    </p:spTree>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0.4.2251"/>
  <p:tag name="PPTVERSION" val="12"/>
  <p:tag name="TPOS" val="2"/>
</p:tagLst>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Expo.thmx</Template>
  <TotalTime>38550</TotalTime>
  <Words>474</Words>
  <Application>Microsoft Macintosh PowerPoint</Application>
  <PresentationFormat>On-screen Show (4:3)</PresentationFormat>
  <Paragraphs>61</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Safety Experts Agree</vt:lpstr>
      <vt:lpstr>“Cognitive Errors” are not:</vt:lpstr>
      <vt:lpstr>Cognitive Errors are:</vt:lpstr>
      <vt:lpstr>“Cognitive Errors” result from many processes:</vt:lpstr>
      <vt:lpstr>There are many biases and subconscious phenomena</vt:lpstr>
      <vt:lpstr>Error Blindness</vt:lpstr>
      <vt:lpstr>Counterbalancing Strategy:   “Rule of Three”</vt:lpstr>
      <vt:lpstr>Counterbalancing Strategies</vt:lpstr>
      <vt:lpstr>Overconfidence</vt:lpstr>
      <vt:lpstr>Encourage Combined Reasoning</vt:lpstr>
      <vt:lpstr>PowerPoint Presentation</vt:lpstr>
    </vt:vector>
  </TitlesOfParts>
  <Company>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m.badat</dc:creator>
  <cp:lastModifiedBy>Marjorie Stiegler</cp:lastModifiedBy>
  <cp:revision>248</cp:revision>
  <dcterms:created xsi:type="dcterms:W3CDTF">2011-08-02T22:59:12Z</dcterms:created>
  <dcterms:modified xsi:type="dcterms:W3CDTF">2014-11-04T17:05:56Z</dcterms:modified>
</cp:coreProperties>
</file>