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12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AE0A0-5746-4C49-9A1B-A1B1F3A28CF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43E42-9420-2B42-8EA4-1BABE77E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1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indicates what this session will</a:t>
            </a:r>
            <a:r>
              <a:rPr lang="en-US" baseline="0" dirty="0" smtClean="0"/>
              <a:t> highlight as they are entry level communication skills for hospice and palliative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5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Meditation is no</a:t>
            </a:r>
            <a:r>
              <a:rPr lang="en-US" baseline="0" dirty="0" smtClean="0"/>
              <a:t> longer considered a requirement for mindfulness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B66B-717E-C040-B027-0FB54F9B6C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B66B-717E-C040-B027-0FB54F9B6C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Nursing literature</a:t>
            </a:r>
          </a:p>
          <a:p>
            <a:r>
              <a:rPr lang="en-US" dirty="0" smtClean="0"/>
              <a:t>Missed opportunities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B66B-717E-C040-B027-0FB54F9B6C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Hearing-physiological</a:t>
            </a:r>
            <a:r>
              <a:rPr lang="en-US" baseline="0" dirty="0" smtClean="0"/>
              <a:t> requires no effort</a:t>
            </a:r>
          </a:p>
          <a:p>
            <a:r>
              <a:rPr lang="en-US" baseline="0" dirty="0" smtClean="0"/>
              <a:t>Listening-(complex/requires effort)-attending, receiving, perceiving, organizing, interpreting, responding,&amp; remembering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B66B-717E-C040-B027-0FB54F9B6C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5455" y="4875023"/>
            <a:ext cx="5544868" cy="11430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7972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Five Principles of Effective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7391400" cy="421640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Focus on feeling words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Note the general content of message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Observe speaker’s body language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Do not fake understanding 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Do not tell speaker how he/she feels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  <a:p>
            <a:pPr marL="82296" indent="0">
              <a:buNone/>
            </a:pPr>
            <a:r>
              <a:rPr lang="en-US" sz="1400" dirty="0"/>
              <a:t>Adapted from R. Bolton (1979).  </a:t>
            </a:r>
            <a:r>
              <a:rPr lang="en-US" sz="1400" u="sng" dirty="0"/>
              <a:t>People Skills</a:t>
            </a:r>
            <a:r>
              <a:rPr lang="en-US" sz="1400" dirty="0"/>
              <a:t>. Englewood, NJ:  Prentice-Hall in </a:t>
            </a:r>
            <a:r>
              <a:rPr lang="en-US" sz="1400" dirty="0" err="1"/>
              <a:t>MacPhee</a:t>
            </a:r>
            <a:r>
              <a:rPr lang="en-US" sz="1400" dirty="0"/>
              <a:t>, M. (1995) The family systems approach and pediatric nursing care.  Pediatric Nursing, 21, 5, 417-437. </a:t>
            </a:r>
          </a:p>
        </p:txBody>
      </p:sp>
    </p:spTree>
    <p:extLst>
      <p:ext uri="{BB962C8B-B14F-4D97-AF65-F5344CB8AC3E}">
        <p14:creationId xmlns:p14="http://schemas.microsoft.com/office/powerpoint/2010/main" val="162569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Aspects of Listening*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0201"/>
            <a:ext cx="7658100" cy="4330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Silence</a:t>
            </a:r>
          </a:p>
          <a:p>
            <a:pPr lvl="1"/>
            <a:r>
              <a:rPr lang="en-US" dirty="0" smtClean="0"/>
              <a:t>Listen without interruption</a:t>
            </a:r>
          </a:p>
          <a:p>
            <a:pPr lvl="1"/>
            <a:r>
              <a:rPr lang="en-US" dirty="0" smtClean="0"/>
              <a:t>Provides opportunity/permission to disclose</a:t>
            </a:r>
          </a:p>
          <a:p>
            <a:pPr lvl="1"/>
            <a:r>
              <a:rPr lang="en-US" dirty="0" smtClean="0"/>
              <a:t>Conveys empathy</a:t>
            </a:r>
          </a:p>
          <a:p>
            <a:pPr lvl="1"/>
            <a:r>
              <a:rPr lang="en-US" dirty="0" smtClean="0"/>
              <a:t>Allows for deeper expression of concern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sz="2000" dirty="0" smtClean="0"/>
              <a:t>*</a:t>
            </a:r>
            <a:r>
              <a:rPr lang="en-US" sz="2000" dirty="0" err="1" smtClean="0"/>
              <a:t>Dahlin</a:t>
            </a:r>
            <a:r>
              <a:rPr lang="en-US" sz="2000" dirty="0" smtClean="0"/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23812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see others…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600201"/>
            <a:ext cx="7480300" cy="4356100"/>
          </a:xfrm>
        </p:spPr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Experience (perceived by I-IT*) </a:t>
            </a:r>
          </a:p>
          <a:p>
            <a:pPr marL="870966" lvl="1" indent="-514350"/>
            <a:r>
              <a:rPr lang="en-US" dirty="0" smtClean="0"/>
              <a:t>Person seen as object</a:t>
            </a:r>
          </a:p>
          <a:p>
            <a:pPr marL="870966" lvl="1" indent="-514350"/>
            <a:r>
              <a:rPr lang="en-US" dirty="0" smtClean="0"/>
              <a:t>To be manipulated/changed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Relation (perceived by I-THOU*)</a:t>
            </a:r>
          </a:p>
          <a:p>
            <a:pPr marL="870966" lvl="1" indent="-514350"/>
            <a:r>
              <a:rPr lang="en-US" dirty="0" smtClean="0"/>
              <a:t>Person seen as unique</a:t>
            </a:r>
          </a:p>
          <a:p>
            <a:pPr marL="870966" lvl="1" indent="-514350"/>
            <a:r>
              <a:rPr lang="en-US" dirty="0" smtClean="0"/>
              <a:t>Culmination of life experience/complex</a:t>
            </a:r>
          </a:p>
          <a:p>
            <a:pPr marL="870966" lvl="1" indent="-514350"/>
            <a:r>
              <a:rPr lang="en-US" dirty="0" smtClean="0"/>
              <a:t>Positive regard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sz="1800" dirty="0" smtClean="0"/>
              <a:t>*Martin Buber’s work on the dichotomy of viewpoints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865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Seeing Differently*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600201"/>
            <a:ext cx="7353300" cy="4406900"/>
          </a:xfrm>
        </p:spPr>
        <p:txBody>
          <a:bodyPr/>
          <a:lstStyle/>
          <a:p>
            <a:r>
              <a:rPr lang="en-US" dirty="0" smtClean="0"/>
              <a:t>Perception-shifting</a:t>
            </a:r>
          </a:p>
          <a:p>
            <a:r>
              <a:rPr lang="en-US" dirty="0" smtClean="0"/>
              <a:t>Vivid sense of appreciation and beauty</a:t>
            </a:r>
          </a:p>
          <a:p>
            <a:r>
              <a:rPr lang="en-US" dirty="0" smtClean="0"/>
              <a:t>Seeing what needs to be done</a:t>
            </a:r>
          </a:p>
          <a:p>
            <a:r>
              <a:rPr lang="en-US" dirty="0" smtClean="0"/>
              <a:t>Leaning into stillness of activities</a:t>
            </a:r>
          </a:p>
          <a:p>
            <a:r>
              <a:rPr lang="en-US" dirty="0" smtClean="0"/>
              <a:t>Cultivating openness without agendas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*</a:t>
            </a:r>
            <a:r>
              <a:rPr lang="en-US" sz="2000" dirty="0" smtClean="0"/>
              <a:t>Bruce </a:t>
            </a:r>
            <a:r>
              <a:rPr lang="en-US" sz="2000" dirty="0"/>
              <a:t>&amp; Davies, </a:t>
            </a:r>
            <a:r>
              <a:rPr lang="en-US" sz="2000" dirty="0" smtClean="0"/>
              <a:t>2005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333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Team-based mindful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650" y="1602962"/>
            <a:ext cx="8229600" cy="4525963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amily meetings</a:t>
            </a:r>
          </a:p>
          <a:p>
            <a:pPr lvl="1"/>
            <a:r>
              <a:rPr lang="en-US" dirty="0" smtClean="0"/>
              <a:t>Watch for indirect emotional cues</a:t>
            </a:r>
          </a:p>
          <a:p>
            <a:pPr lvl="1"/>
            <a:r>
              <a:rPr lang="en-US" dirty="0" smtClean="0"/>
              <a:t>Remind team members to practice silence</a:t>
            </a:r>
          </a:p>
          <a:p>
            <a:r>
              <a:rPr lang="en-US" dirty="0" smtClean="0"/>
              <a:t>Team meetings</a:t>
            </a:r>
          </a:p>
          <a:p>
            <a:pPr lvl="1"/>
            <a:r>
              <a:rPr lang="en-US" dirty="0" smtClean="0"/>
              <a:t>Observe team members for compassion fatigue</a:t>
            </a:r>
          </a:p>
          <a:p>
            <a:pPr lvl="1"/>
            <a:r>
              <a:rPr lang="en-US" dirty="0" smtClean="0"/>
              <a:t>Encourage self-compassion</a:t>
            </a:r>
          </a:p>
          <a:p>
            <a:pPr lvl="1"/>
            <a:r>
              <a:rPr lang="en-US" dirty="0" smtClean="0"/>
              <a:t>Allow for self-reflection and self-healing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1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8011" y="5003127"/>
            <a:ext cx="5591335" cy="52664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5428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4733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Communication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narrative) 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Orientation and opportunity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Mindful presence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Family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Openings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Relating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840139" y="5442343"/>
            <a:ext cx="6751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+mn-lt"/>
              </a:rPr>
              <a:t>* Wittenberg-Lyles, E., Goldsmith, J., Ferrell, B., &amp; Ragan, S. (2012). </a:t>
            </a:r>
            <a:r>
              <a:rPr lang="en-US" sz="1400" i="1" dirty="0" smtClean="0">
                <a:latin typeface="+mn-lt"/>
              </a:rPr>
              <a:t>Communication and palliative nursing</a:t>
            </a:r>
            <a:r>
              <a:rPr lang="en-US" sz="1400" dirty="0" smtClean="0">
                <a:latin typeface="+mn-lt"/>
              </a:rPr>
              <a:t>. New York: Oxford.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62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Define mindfulness and presence in clinical encounters</a:t>
            </a:r>
          </a:p>
          <a:p>
            <a:r>
              <a:rPr lang="en-US" dirty="0" smtClean="0"/>
              <a:t>Describe active listening</a:t>
            </a:r>
            <a:endParaRPr lang="en-US" dirty="0"/>
          </a:p>
          <a:p>
            <a:r>
              <a:rPr lang="en-US" dirty="0" smtClean="0"/>
              <a:t>Identify two communication skills that can assist with mindful presence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2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600201"/>
            <a:ext cx="7416800" cy="424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Originated in Buddhist philosophy</a:t>
            </a:r>
          </a:p>
          <a:p>
            <a:r>
              <a:rPr lang="en-US" dirty="0" smtClean="0"/>
              <a:t>Tenets of mindfulness:</a:t>
            </a:r>
          </a:p>
          <a:p>
            <a:pPr lvl="1"/>
            <a:r>
              <a:rPr lang="en-US" dirty="0" smtClean="0"/>
              <a:t>Purposefully attentive </a:t>
            </a:r>
          </a:p>
          <a:p>
            <a:pPr lvl="1"/>
            <a:r>
              <a:rPr lang="en-US" dirty="0" smtClean="0"/>
              <a:t>Awareness</a:t>
            </a:r>
          </a:p>
          <a:p>
            <a:pPr lvl="1"/>
            <a:r>
              <a:rPr lang="en-US" dirty="0" smtClean="0"/>
              <a:t>Flexible state of mind</a:t>
            </a:r>
          </a:p>
          <a:p>
            <a:endParaRPr lang="en-US" dirty="0" smtClean="0"/>
          </a:p>
          <a:p>
            <a:r>
              <a:rPr lang="en-US" dirty="0" smtClean="0"/>
              <a:t>Contrast with mindlessness</a:t>
            </a:r>
          </a:p>
          <a:p>
            <a:pPr lvl="1"/>
            <a:r>
              <a:rPr lang="en-US" dirty="0" smtClean="0"/>
              <a:t>Habitual behaviors </a:t>
            </a:r>
          </a:p>
        </p:txBody>
      </p:sp>
    </p:spTree>
    <p:extLst>
      <p:ext uri="{BB962C8B-B14F-4D97-AF65-F5344CB8AC3E}">
        <p14:creationId xmlns:p14="http://schemas.microsoft.com/office/powerpoint/2010/main" val="51616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Mindful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600201"/>
            <a:ext cx="7480300" cy="43561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Mindful</a:t>
            </a:r>
            <a:r>
              <a:rPr lang="en-US" dirty="0" smtClean="0"/>
              <a:t> Communication</a:t>
            </a:r>
          </a:p>
          <a:p>
            <a:pPr lvl="1"/>
            <a:r>
              <a:rPr lang="en-US" dirty="0" smtClean="0"/>
              <a:t>Awareness of situation</a:t>
            </a:r>
          </a:p>
          <a:p>
            <a:pPr lvl="1"/>
            <a:r>
              <a:rPr lang="en-US" dirty="0" smtClean="0"/>
              <a:t>Being in the moment</a:t>
            </a:r>
          </a:p>
          <a:p>
            <a:pPr lvl="1"/>
            <a:r>
              <a:rPr lang="en-US" dirty="0" smtClean="0"/>
              <a:t>Attention focused on present moment</a:t>
            </a:r>
          </a:p>
          <a:p>
            <a:pPr lvl="2"/>
            <a:endParaRPr lang="en-US" dirty="0"/>
          </a:p>
          <a:p>
            <a:pPr marL="82296" indent="0">
              <a:buNone/>
            </a:pPr>
            <a:r>
              <a:rPr lang="en-US" b="1" dirty="0" smtClean="0"/>
              <a:t>Presence</a:t>
            </a:r>
            <a:r>
              <a:rPr lang="en-US" dirty="0" smtClean="0"/>
              <a:t> emphasizes </a:t>
            </a:r>
            <a:r>
              <a:rPr lang="en-US" dirty="0"/>
              <a:t>personal </a:t>
            </a:r>
            <a:r>
              <a:rPr lang="en-US" dirty="0" smtClean="0"/>
              <a:t>experience</a:t>
            </a:r>
            <a:endParaRPr lang="en-US" dirty="0"/>
          </a:p>
          <a:p>
            <a:pPr lvl="1"/>
            <a:r>
              <a:rPr lang="en-US" dirty="0" smtClean="0"/>
              <a:t>Acceptance</a:t>
            </a:r>
            <a:endParaRPr lang="en-US" dirty="0"/>
          </a:p>
          <a:p>
            <a:pPr lvl="1"/>
            <a:r>
              <a:rPr lang="en-US" dirty="0"/>
              <a:t>Patience, Trust</a:t>
            </a:r>
          </a:p>
          <a:p>
            <a:pPr lvl="1"/>
            <a:r>
              <a:rPr lang="en-US" dirty="0"/>
              <a:t>Suspension of personal preference/critical thought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6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Attitudes*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447800"/>
            <a:ext cx="6832092" cy="462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Perception</a:t>
            </a:r>
          </a:p>
          <a:p>
            <a:r>
              <a:rPr lang="en-US" dirty="0" smtClean="0"/>
              <a:t>Active listening</a:t>
            </a:r>
          </a:p>
          <a:p>
            <a:r>
              <a:rPr lang="en-US" dirty="0" smtClean="0"/>
              <a:t>Getting involved</a:t>
            </a:r>
          </a:p>
          <a:p>
            <a:r>
              <a:rPr lang="en-US" dirty="0" smtClean="0"/>
              <a:t>Creating space</a:t>
            </a:r>
          </a:p>
          <a:p>
            <a:pPr marL="0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 “Being is as valuable as “doing”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sz="1400" dirty="0">
                <a:latin typeface="Times New Roman"/>
                <a:cs typeface="Times New Roman"/>
              </a:rPr>
              <a:t>*Simon, T., </a:t>
            </a:r>
            <a:r>
              <a:rPr lang="en-US" sz="1400" dirty="0" err="1">
                <a:latin typeface="Times New Roman"/>
                <a:cs typeface="Times New Roman"/>
              </a:rPr>
              <a:t>Ramsenthaler</a:t>
            </a:r>
            <a:r>
              <a:rPr lang="en-US" sz="1400" dirty="0">
                <a:latin typeface="Times New Roman"/>
                <a:cs typeface="Times New Roman"/>
              </a:rPr>
              <a:t>, C.,  </a:t>
            </a:r>
            <a:r>
              <a:rPr lang="en-US" sz="1400" dirty="0" err="1">
                <a:latin typeface="Times New Roman"/>
                <a:cs typeface="Times New Roman"/>
              </a:rPr>
              <a:t>Bausewein</a:t>
            </a:r>
            <a:r>
              <a:rPr lang="en-US" sz="1400" dirty="0">
                <a:latin typeface="Times New Roman"/>
                <a:cs typeface="Times New Roman"/>
              </a:rPr>
              <a:t>, C., </a:t>
            </a:r>
            <a:r>
              <a:rPr lang="en-US" sz="1400" dirty="0" err="1">
                <a:latin typeface="Times New Roman"/>
                <a:cs typeface="Times New Roman"/>
              </a:rPr>
              <a:t>Krischke</a:t>
            </a:r>
            <a:r>
              <a:rPr lang="en-US" sz="1400" dirty="0">
                <a:latin typeface="Times New Roman"/>
                <a:cs typeface="Times New Roman"/>
              </a:rPr>
              <a:t>, N., </a:t>
            </a:r>
            <a:r>
              <a:rPr lang="en-US" sz="1400" dirty="0" err="1">
                <a:latin typeface="Times New Roman"/>
                <a:cs typeface="Times New Roman"/>
              </a:rPr>
              <a:t>Geiss</a:t>
            </a:r>
            <a:r>
              <a:rPr lang="en-US" sz="1400" dirty="0">
                <a:latin typeface="Times New Roman"/>
                <a:cs typeface="Times New Roman"/>
              </a:rPr>
              <a:t>, G. (2009). Core attitudes of professionals in palliative care: A qualitative study </a:t>
            </a:r>
            <a:r>
              <a:rPr lang="en-US" sz="1400" i="1" dirty="0">
                <a:latin typeface="Times New Roman"/>
                <a:cs typeface="Times New Roman"/>
              </a:rPr>
              <a:t>International Journal of Palliative Nursing,</a:t>
            </a:r>
            <a:r>
              <a:rPr lang="en-US" sz="1400" dirty="0">
                <a:latin typeface="Times New Roman"/>
                <a:cs typeface="Times New Roman"/>
              </a:rPr>
              <a:t> 15(8) p. 408. </a:t>
            </a:r>
          </a:p>
        </p:txBody>
      </p:sp>
    </p:spTree>
    <p:extLst>
      <p:ext uri="{BB962C8B-B14F-4D97-AF65-F5344CB8AC3E}">
        <p14:creationId xmlns:p14="http://schemas.microsoft.com/office/powerpoint/2010/main" val="361404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Mindful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00200"/>
            <a:ext cx="7569200" cy="4525963"/>
          </a:xfrm>
        </p:spPr>
        <p:txBody>
          <a:bodyPr>
            <a:normAutofit/>
          </a:bodyPr>
          <a:lstStyle/>
          <a:p>
            <a:pPr marL="396875" indent="-269875"/>
            <a:r>
              <a:rPr lang="en-US" dirty="0" smtClean="0"/>
              <a:t>Patients/family </a:t>
            </a:r>
          </a:p>
          <a:p>
            <a:pPr marL="671195" lvl="1" indent="-269875"/>
            <a:r>
              <a:rPr lang="en-US" dirty="0" smtClean="0"/>
              <a:t>indirect cues of emotion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issed empathic opportunities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9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Healing/Compassionate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1"/>
            <a:ext cx="73152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Empathy</a:t>
            </a:r>
          </a:p>
          <a:p>
            <a:pPr lvl="1"/>
            <a:r>
              <a:rPr lang="en-US" dirty="0" smtClean="0"/>
              <a:t>Patients/families:</a:t>
            </a:r>
          </a:p>
          <a:p>
            <a:pPr lvl="2"/>
            <a:r>
              <a:rPr lang="en-US" dirty="0" smtClean="0"/>
              <a:t>hesitant to express emotions</a:t>
            </a:r>
          </a:p>
          <a:p>
            <a:pPr lvl="2"/>
            <a:r>
              <a:rPr lang="en-US" dirty="0" smtClean="0"/>
              <a:t>present indirect cues instead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Listen for feelings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Witness the suffering of others </a:t>
            </a:r>
            <a:r>
              <a:rPr lang="en-US" sz="2100" dirty="0" smtClean="0"/>
              <a:t>(Ferrell &amp; Coyle, 2008)</a:t>
            </a:r>
          </a:p>
          <a:p>
            <a:pPr lvl="1"/>
            <a:r>
              <a:rPr lang="en-US" dirty="0" smtClean="0"/>
              <a:t>Be mindfully present</a:t>
            </a:r>
          </a:p>
          <a:p>
            <a:pPr lvl="1"/>
            <a:r>
              <a:rPr lang="en-US" dirty="0" smtClean="0"/>
              <a:t>Practice empathy</a:t>
            </a:r>
          </a:p>
          <a:p>
            <a:pPr lvl="1"/>
            <a:r>
              <a:rPr lang="en-US" dirty="0" smtClean="0"/>
              <a:t>Offer compassionate voice</a:t>
            </a:r>
          </a:p>
          <a:p>
            <a:pPr lvl="1"/>
            <a:r>
              <a:rPr lang="en-US" dirty="0" smtClean="0"/>
              <a:t>Recognize impacts of illness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6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</a:t>
            </a:r>
            <a:r>
              <a:rPr lang="en-US" dirty="0"/>
              <a:t>Listening </a:t>
            </a:r>
            <a:r>
              <a:rPr lang="en-US" sz="1800" dirty="0"/>
              <a:t>(</a:t>
            </a:r>
            <a:r>
              <a:rPr lang="en-US" sz="1800" dirty="0" smtClean="0"/>
              <a:t>Wood, </a:t>
            </a:r>
            <a:r>
              <a:rPr lang="en-US" sz="1800" dirty="0"/>
              <a:t>2000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1600201"/>
            <a:ext cx="7493000" cy="414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Hearing versus Listening</a:t>
            </a:r>
          </a:p>
          <a:p>
            <a:endParaRPr lang="en-US" dirty="0"/>
          </a:p>
          <a:p>
            <a:r>
              <a:rPr lang="en-US" dirty="0" smtClean="0"/>
              <a:t>Listening involves:</a:t>
            </a:r>
          </a:p>
          <a:p>
            <a:pPr lvl="1"/>
            <a:r>
              <a:rPr lang="en-US" dirty="0" smtClean="0"/>
              <a:t>Attend to nonverbal cues</a:t>
            </a:r>
          </a:p>
          <a:p>
            <a:pPr lvl="1"/>
            <a:r>
              <a:rPr lang="en-US" dirty="0" smtClean="0"/>
              <a:t>Listen without interruption</a:t>
            </a:r>
          </a:p>
          <a:p>
            <a:pPr lvl="1"/>
            <a:r>
              <a:rPr lang="en-US" dirty="0" smtClean="0"/>
              <a:t>Ask questions to clarify</a:t>
            </a:r>
          </a:p>
          <a:p>
            <a:pPr lvl="1"/>
            <a:r>
              <a:rPr lang="en-US" dirty="0" smtClean="0"/>
              <a:t>Paraphrase interpretation in own words</a:t>
            </a:r>
          </a:p>
          <a:p>
            <a:pPr lvl="1"/>
            <a:r>
              <a:rPr lang="en-US" dirty="0" smtClean="0"/>
              <a:t>Ask if interpretation is correct</a:t>
            </a:r>
          </a:p>
          <a:p>
            <a:pPr lvl="1"/>
            <a:r>
              <a:rPr lang="en-US" dirty="0" smtClean="0"/>
              <a:t>Empathize (paraphrase feelings of speaker)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1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598</Words>
  <Application>Microsoft Macintosh PowerPoint</Application>
  <PresentationFormat>On-screen Show (4:3)</PresentationFormat>
  <Paragraphs>127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</vt:lpstr>
      <vt:lpstr>COMFORT*</vt:lpstr>
      <vt:lpstr>Objectives</vt:lpstr>
      <vt:lpstr>Mindfulness</vt:lpstr>
      <vt:lpstr>Mindful Presence</vt:lpstr>
      <vt:lpstr>Core Attitudes*</vt:lpstr>
      <vt:lpstr>Mindful Presence</vt:lpstr>
      <vt:lpstr>Healing/Compassionate Presence</vt:lpstr>
      <vt:lpstr>Active Listening (Wood, 2000)</vt:lpstr>
      <vt:lpstr>Five Principles of Effective Listening</vt:lpstr>
      <vt:lpstr>Other Aspects of Listening*</vt:lpstr>
      <vt:lpstr>How we see others…</vt:lpstr>
      <vt:lpstr>Seeing Differently*</vt:lpstr>
      <vt:lpstr>Team-based mindful presence</vt:lpstr>
      <vt:lpstr> </vt:lpstr>
    </vt:vector>
  </TitlesOfParts>
  <Company>Markey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Keys</dc:creator>
  <cp:lastModifiedBy>Elaine Wittenberg-Lyles</cp:lastModifiedBy>
  <cp:revision>14</cp:revision>
  <dcterms:created xsi:type="dcterms:W3CDTF">2012-08-20T14:45:02Z</dcterms:created>
  <dcterms:modified xsi:type="dcterms:W3CDTF">2012-08-27T16:46:30Z</dcterms:modified>
</cp:coreProperties>
</file>