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6" r:id="rId10"/>
    <p:sldId id="268" r:id="rId11"/>
    <p:sldId id="274" r:id="rId12"/>
    <p:sldId id="269" r:id="rId13"/>
    <p:sldId id="270" r:id="rId14"/>
    <p:sldId id="271" r:id="rId15"/>
    <p:sldId id="272" r:id="rId16"/>
    <p:sldId id="273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1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1CC65-F605-5D45-8C2B-1FABCBD42B76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5A75-8BB6-354F-A0AF-A2A96680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indicates what this session will</a:t>
            </a:r>
            <a:r>
              <a:rPr lang="en-US" baseline="0" dirty="0" smtClean="0"/>
              <a:t> highlight as they are entry level communication skills for hospice and palliative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5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6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BB86D-7845-FF4C-AF9E-191EABFF916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4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CF1B-D9BF-1B46-9F62-88C0C45708AB}" type="datetimeFigureOut">
              <a:rPr lang="en-US" smtClean="0"/>
              <a:t>11/19/12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2926-8674-964D-A836-601BD1908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5455" y="4875023"/>
            <a:ext cx="5544868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79721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4"/>
          <p:cNvSpPr>
            <a:spLocks/>
          </p:cNvSpPr>
          <p:nvPr/>
        </p:nvSpPr>
        <p:spPr bwMode="auto">
          <a:xfrm>
            <a:off x="1278467" y="0"/>
            <a:ext cx="7878233" cy="5681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571BB45-19E6-A84F-A257-9813403A549F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10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latin typeface="Gill Sans MT" charset="0"/>
                <a:ea typeface="ヒラギノ角ゴ ProN W3" charset="0"/>
                <a:cs typeface="ヒラギノ角ゴ ProN W3" charset="0"/>
              </a:rPr>
              <a:t>Team Meetings</a:t>
            </a:r>
            <a:endParaRPr lang="en-US" sz="3800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6873" name="Rectangle 8"/>
          <p:cNvSpPr>
            <a:spLocks noGrp="1" noChangeArrowheads="1"/>
          </p:cNvSpPr>
          <p:nvPr>
            <p:ph idx="1"/>
          </p:nvPr>
        </p:nvSpPr>
        <p:spPr>
          <a:xfrm>
            <a:off x="1464732" y="1600200"/>
            <a:ext cx="7222067" cy="443653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Enables communication to produce plan of care for each patient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Allows elements of interdisciplinary collaboration to emerge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Collaborative process involves conflict</a:t>
            </a:r>
          </a:p>
        </p:txBody>
      </p:sp>
    </p:spTree>
    <p:extLst>
      <p:ext uri="{BB962C8B-B14F-4D97-AF65-F5344CB8AC3E}">
        <p14:creationId xmlns:p14="http://schemas.microsoft.com/office/powerpoint/2010/main" val="3334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4"/>
          <p:cNvSpPr>
            <a:spLocks/>
          </p:cNvSpPr>
          <p:nvPr/>
        </p:nvSpPr>
        <p:spPr bwMode="auto">
          <a:xfrm>
            <a:off x="1278467" y="0"/>
            <a:ext cx="7878233" cy="5681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571BB45-19E6-A84F-A257-9813403A549F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11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latin typeface="Gill Sans MT" charset="0"/>
                <a:ea typeface="ヒラギノ角ゴ ProN W3" charset="0"/>
                <a:cs typeface="ヒラギノ角ゴ ProN W3" charset="0"/>
              </a:rPr>
              <a:t>Groupthink</a:t>
            </a:r>
            <a:endParaRPr lang="en-US" sz="3800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6873" name="Rectangle 8"/>
          <p:cNvSpPr>
            <a:spLocks noGrp="1" noChangeArrowheads="1"/>
          </p:cNvSpPr>
          <p:nvPr>
            <p:ph idx="1"/>
          </p:nvPr>
        </p:nvSpPr>
        <p:spPr>
          <a:xfrm>
            <a:off x="1464732" y="1600200"/>
            <a:ext cx="7222067" cy="44365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When team members do not engage in brainstorming, problem-solving,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critical thinking,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or general discussions about decision-making.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4"/>
          <p:cNvSpPr>
            <a:spLocks/>
          </p:cNvSpPr>
          <p:nvPr/>
        </p:nvSpPr>
        <p:spPr bwMode="auto">
          <a:xfrm>
            <a:off x="1012825" y="0"/>
            <a:ext cx="8143875" cy="50884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ヒラギノ角ゴ ProN W3" charset="0"/>
                <a:cs typeface="ヒラギノ角ゴ ProN W3" charset="0"/>
              </a:rPr>
              <a:t>Groupthink</a:t>
            </a:r>
          </a:p>
        </p:txBody>
      </p:sp>
      <p:sp>
        <p:nvSpPr>
          <p:cNvPr id="46089" name="Rectangle 8"/>
          <p:cNvSpPr>
            <a:spLocks noGrp="1" noChangeArrowheads="1"/>
          </p:cNvSpPr>
          <p:nvPr>
            <p:ph idx="1"/>
          </p:nvPr>
        </p:nvSpPr>
        <p:spPr>
          <a:xfrm>
            <a:off x="1270000" y="1600201"/>
            <a:ext cx="7416800" cy="3640666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Cohesive group members 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Emphasize unanimity 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Focus on group cohesion/relations over decision-making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Leads to poor decision-making and lack of collaboration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Obstructs effective group discussion and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16465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4"/>
          <p:cNvSpPr>
            <a:spLocks/>
          </p:cNvSpPr>
          <p:nvPr/>
        </p:nvSpPr>
        <p:spPr bwMode="auto">
          <a:xfrm>
            <a:off x="1202267" y="0"/>
            <a:ext cx="7954433" cy="5554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ED3520A-FAF2-E346-8320-63EFEDBBBB44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13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ヒラギノ角ゴ ProN W3" charset="0"/>
                <a:cs typeface="ヒラギノ角ゴ ProN W3" charset="0"/>
              </a:rPr>
              <a:t>When Groupthink Occurs</a:t>
            </a:r>
          </a:p>
        </p:txBody>
      </p:sp>
      <p:sp>
        <p:nvSpPr>
          <p:cNvPr id="47113" name="Rectangle 8"/>
          <p:cNvSpPr>
            <a:spLocks noGrp="1" noChangeArrowheads="1"/>
          </p:cNvSpPr>
          <p:nvPr>
            <p:ph idx="1"/>
          </p:nvPr>
        </p:nvSpPr>
        <p:spPr>
          <a:xfrm>
            <a:off x="1202266" y="1600201"/>
            <a:ext cx="7484533" cy="4216400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Embrace least effective decisions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Suppressed disagreements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Perceive conflict as more work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Unable to consider:</a:t>
            </a:r>
          </a:p>
          <a:p>
            <a:pPr lvl="1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All aspects of information</a:t>
            </a:r>
          </a:p>
          <a:p>
            <a:pPr lvl="1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Alternative solutions</a:t>
            </a:r>
          </a:p>
          <a:p>
            <a:pPr lvl="1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Fail to understand risk of failure</a:t>
            </a:r>
          </a:p>
        </p:txBody>
      </p:sp>
    </p:spTree>
    <p:extLst>
      <p:ext uri="{BB962C8B-B14F-4D97-AF65-F5344CB8AC3E}">
        <p14:creationId xmlns:p14="http://schemas.microsoft.com/office/powerpoint/2010/main" val="103420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4"/>
          <p:cNvSpPr>
            <a:spLocks/>
          </p:cNvSpPr>
          <p:nvPr/>
        </p:nvSpPr>
        <p:spPr bwMode="auto">
          <a:xfrm>
            <a:off x="1012825" y="0"/>
            <a:ext cx="8143875" cy="5554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0F41502-ACF5-B447-8520-21ABC1493818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14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73183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Aspects that influence groupthink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4281" name="Rectangle 8"/>
          <p:cNvSpPr>
            <a:spLocks noGrp="1" noChangeArrowheads="1"/>
          </p:cNvSpPr>
          <p:nvPr>
            <p:ph idx="1"/>
          </p:nvPr>
        </p:nvSpPr>
        <p:spPr>
          <a:xfrm>
            <a:off x="1117600" y="1600201"/>
            <a:ext cx="7569199" cy="417406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Relational Factors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Self-Censorship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Organizational influences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Structural constraints</a:t>
            </a:r>
          </a:p>
          <a:p>
            <a:pPr eaLnBrk="1" hangingPunct="1"/>
            <a:endParaRPr lang="en-US" dirty="0" smtClean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combat Groupthink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600200"/>
            <a:ext cx="7704667" cy="43010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Discussions should start by stating the patient’s goal of care</a:t>
            </a:r>
          </a:p>
          <a:p>
            <a:endParaRPr lang="en-US" dirty="0" smtClean="0"/>
          </a:p>
          <a:p>
            <a:r>
              <a:rPr lang="en-US" dirty="0" smtClean="0"/>
              <a:t>Designate a team member to play devil’s advocate</a:t>
            </a:r>
          </a:p>
          <a:p>
            <a:endParaRPr lang="en-US" dirty="0" smtClean="0"/>
          </a:p>
          <a:p>
            <a:r>
              <a:rPr lang="en-US" dirty="0" smtClean="0"/>
              <a:t>Rotate leadership of team meeting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sz="1100" dirty="0" smtClean="0"/>
              <a:t>Adapted </a:t>
            </a:r>
            <a:r>
              <a:rPr lang="en-US" sz="1100" dirty="0"/>
              <a:t>from: Wynne </a:t>
            </a:r>
            <a:r>
              <a:rPr lang="en-US" sz="1100" dirty="0" err="1"/>
              <a:t>Whyman</a:t>
            </a:r>
            <a:r>
              <a:rPr lang="en-US" sz="1100" dirty="0"/>
              <a:t> (2005). A question of leadership: What can leaders do to avoid groupthink. Leadership in Action, 25(2), 12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68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team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532" y="1600200"/>
            <a:ext cx="7298267" cy="4275667"/>
          </a:xfrm>
        </p:spPr>
        <p:txBody>
          <a:bodyPr>
            <a:normAutofit/>
          </a:bodyPr>
          <a:lstStyle/>
          <a:p>
            <a:r>
              <a:rPr lang="en-US" dirty="0" smtClean="0"/>
              <a:t>Do discussions include family, other healthcare professionals involved?</a:t>
            </a:r>
          </a:p>
          <a:p>
            <a:r>
              <a:rPr lang="en-US" dirty="0" smtClean="0"/>
              <a:t>Does the team have designated time for sharing frustrations about plans of care (e.g., specific patient/family)?</a:t>
            </a:r>
          </a:p>
          <a:p>
            <a:r>
              <a:rPr lang="en-US" dirty="0" smtClean="0"/>
              <a:t>Does the team address patient safety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8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98011" y="5003127"/>
            <a:ext cx="5591335" cy="52664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 Bold"/>
                <a:cs typeface="Arial Narrow Bold"/>
              </a:rPr>
              <a:t> 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54288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COMFORT*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47332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Communication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narrative) 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Orientation and opportunity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Mindful presence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Family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Openings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Relating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840139" y="5442343"/>
            <a:ext cx="6751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+mn-lt"/>
              </a:rPr>
              <a:t>* Wittenberg-Lyles, E., Goldsmith, J., Ferrell, B., &amp; Ragan, S. (2012). </a:t>
            </a:r>
            <a:r>
              <a:rPr lang="en-US" sz="1400" i="1" dirty="0" smtClean="0">
                <a:latin typeface="+mn-lt"/>
              </a:rPr>
              <a:t>Communication and palliative nursing</a:t>
            </a:r>
            <a:r>
              <a:rPr lang="en-US" sz="1400" dirty="0" smtClean="0">
                <a:latin typeface="+mn-lt"/>
              </a:rPr>
              <a:t>. New York: Oxford.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950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4"/>
          <p:cNvSpPr>
            <a:spLocks/>
          </p:cNvSpPr>
          <p:nvPr/>
        </p:nvSpPr>
        <p:spPr bwMode="auto">
          <a:xfrm>
            <a:off x="1388533" y="1"/>
            <a:ext cx="7768167" cy="57065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Objectives</a:t>
            </a:r>
          </a:p>
        </p:txBody>
      </p:sp>
      <p:sp>
        <p:nvSpPr>
          <p:cNvPr id="27657" name="Rectangle 8"/>
          <p:cNvSpPr>
            <a:spLocks noGrp="1" noChangeArrowheads="1"/>
          </p:cNvSpPr>
          <p:nvPr>
            <p:ph idx="1"/>
          </p:nvPr>
        </p:nvSpPr>
        <p:spPr>
          <a:xfrm>
            <a:off x="821267" y="12954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Describe the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main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principles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of interdisciplinary team collaboration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Recognize team meetings as a place to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collaborate and resolve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conflict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Identify a communication skill to practice with interdisciplinary team members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Identify a communication skill to practice to ensure effective team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4"/>
          <p:cNvSpPr>
            <a:spLocks/>
          </p:cNvSpPr>
          <p:nvPr/>
        </p:nvSpPr>
        <p:spPr bwMode="auto">
          <a:xfrm>
            <a:off x="1151467" y="-1"/>
            <a:ext cx="8005233" cy="56811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MT" charset="0"/>
                <a:ea typeface="ヒラギノ角ゴ ProN W3" charset="0"/>
                <a:cs typeface="ヒラギノ角ゴ ProN W3" charset="0"/>
              </a:rPr>
              <a:t>Interdisciplinary Collaboration</a:t>
            </a:r>
          </a:p>
        </p:txBody>
      </p:sp>
      <p:sp>
        <p:nvSpPr>
          <p:cNvPr id="30729" name="Rectangle 8"/>
          <p:cNvSpPr>
            <a:spLocks noGrp="1" noChangeArrowheads="1"/>
          </p:cNvSpPr>
          <p:nvPr>
            <p:ph idx="1"/>
          </p:nvPr>
        </p:nvSpPr>
        <p:spPr>
          <a:xfrm>
            <a:off x="1456266" y="1600200"/>
            <a:ext cx="7230533" cy="397086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Sharing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resources</a:t>
            </a:r>
          </a:p>
          <a:p>
            <a:pPr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Shared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power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Respect credibility/expertise</a:t>
            </a:r>
          </a:p>
          <a:p>
            <a:pPr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Focus on task and relational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communication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4"/>
          <p:cNvSpPr>
            <a:spLocks/>
          </p:cNvSpPr>
          <p:nvPr/>
        </p:nvSpPr>
        <p:spPr bwMode="auto">
          <a:xfrm>
            <a:off x="1210733" y="0"/>
            <a:ext cx="7945967" cy="5715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8680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>
                <a:latin typeface="Gill Sans MT" charset="0"/>
                <a:ea typeface="ヒラギノ角ゴ ProN W3" charset="0"/>
                <a:cs typeface="ヒラギノ角ゴ ProN W3" charset="0"/>
              </a:rPr>
              <a:t>Model of Interdisciplinary Collaboration</a:t>
            </a:r>
          </a:p>
        </p:txBody>
      </p:sp>
      <p:sp>
        <p:nvSpPr>
          <p:cNvPr id="31753" name="Rectangle 8"/>
          <p:cNvSpPr>
            <a:spLocks noGrp="1" noChangeArrowheads="1"/>
          </p:cNvSpPr>
          <p:nvPr>
            <p:ph idx="1"/>
          </p:nvPr>
        </p:nvSpPr>
        <p:spPr>
          <a:xfrm>
            <a:off x="1529354" y="1600200"/>
            <a:ext cx="7157446" cy="4343400"/>
          </a:xfrm>
        </p:spPr>
        <p:txBody>
          <a:bodyPr>
            <a:normAutofit fontScale="92500" lnSpcReduction="10000"/>
          </a:bodyPr>
          <a:lstStyle/>
          <a:p>
            <a:pPr marL="88900" indent="0" eaLnBrk="1" hangingPunct="1">
              <a:buNone/>
            </a:pPr>
            <a:r>
              <a:rPr lang="en-US" dirty="0" smtClean="0">
                <a:solidFill>
                  <a:srgbClr val="296C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Interdependence </a:t>
            </a:r>
            <a:r>
              <a:rPr lang="en-US" dirty="0">
                <a:solidFill>
                  <a:srgbClr val="296C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&amp; flexibility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877888" lvl="1" indent="-514350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Characterized by interaction in order to:</a:t>
            </a:r>
          </a:p>
          <a:p>
            <a:pPr marL="1123950" lvl="2" indent="-514350" eaLnBrk="1" hangingPunct="1">
              <a:spcBef>
                <a:spcPts val="700"/>
              </a:spcBef>
              <a:buClr>
                <a:srgbClr val="3891A7"/>
              </a:buClr>
            </a:pPr>
            <a:r>
              <a:rPr lang="en-US" sz="2800" dirty="0">
                <a:latin typeface="Gill Sans MT" charset="0"/>
                <a:ea typeface="ヒラギノ角ゴ ProN W3" charset="0"/>
                <a:cs typeface="ヒラギノ角ゴ ProN W3" charset="0"/>
              </a:rPr>
              <a:t>Accomplish </a:t>
            </a:r>
            <a:r>
              <a:rPr lang="en-US" sz="2800" dirty="0" smtClean="0">
                <a:latin typeface="Gill Sans MT" charset="0"/>
                <a:ea typeface="ヒラギノ角ゴ ProN W3" charset="0"/>
                <a:cs typeface="ヒラギノ角ゴ ProN W3" charset="0"/>
              </a:rPr>
              <a:t>Goals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 and </a:t>
            </a:r>
            <a:r>
              <a:rPr lang="en-US" sz="2800" dirty="0" smtClean="0">
                <a:latin typeface="Gill Sans MT" charset="0"/>
                <a:ea typeface="ヒラギノ角ゴ ProN W3" charset="0"/>
                <a:cs typeface="ヒラギノ角ゴ ProN W3" charset="0"/>
              </a:rPr>
              <a:t>Share </a:t>
            </a:r>
            <a:r>
              <a:rPr lang="en-US" sz="2800" dirty="0">
                <a:latin typeface="Gill Sans MT" charset="0"/>
                <a:ea typeface="ヒラギノ角ゴ ProN W3" charset="0"/>
                <a:cs typeface="ヒラギノ角ゴ ProN W3" charset="0"/>
              </a:rPr>
              <a:t>information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1123950" lvl="2" indent="-514350" eaLnBrk="1" hangingPunct="1">
              <a:spcBef>
                <a:spcPts val="700"/>
              </a:spcBef>
              <a:buClr>
                <a:srgbClr val="3891A7"/>
              </a:buClr>
            </a:pPr>
            <a:r>
              <a:rPr lang="en-US" sz="2800" dirty="0">
                <a:latin typeface="Gill Sans MT" charset="0"/>
                <a:ea typeface="ヒラギノ角ゴ ProN W3" charset="0"/>
                <a:cs typeface="ヒラギノ角ゴ ProN W3" charset="0"/>
              </a:rPr>
              <a:t>Maintain flexibility for each new </a:t>
            </a:r>
            <a:r>
              <a:rPr lang="en-US" sz="2800" dirty="0" smtClean="0">
                <a:latin typeface="Gill Sans MT" charset="0"/>
                <a:ea typeface="ヒラギノ角ゴ ProN W3" charset="0"/>
                <a:cs typeface="ヒラギノ角ゴ ProN W3" charset="0"/>
              </a:rPr>
              <a:t>case</a:t>
            </a:r>
          </a:p>
          <a:p>
            <a:pPr marL="1123950" lvl="2" indent="-514350" eaLnBrk="1" hangingPunct="1">
              <a:spcBef>
                <a:spcPts val="700"/>
              </a:spcBef>
              <a:buClr>
                <a:srgbClr val="3891A7"/>
              </a:buClr>
            </a:pP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877888" lvl="1" indent="-514350" eaLnBrk="1" hangingPunct="1"/>
            <a:r>
              <a:rPr lang="en-US" dirty="0" err="1">
                <a:latin typeface="Gill Sans MT Italic" charset="0"/>
                <a:ea typeface="ＭＳ Ｐゴシック" charset="0"/>
                <a:cs typeface="Gill Sans MT Italic" charset="0"/>
                <a:sym typeface="Gill Sans MT Italic" charset="0"/>
              </a:rPr>
              <a:t>Psychospiritual</a:t>
            </a:r>
            <a:r>
              <a:rPr lang="en-US" dirty="0">
                <a:latin typeface="Gill Sans MT Italic" charset="0"/>
                <a:ea typeface="ＭＳ Ｐゴシック" charset="0"/>
                <a:cs typeface="Gill Sans MT Italic" charset="0"/>
                <a:sym typeface="Gill Sans MT Italic" charset="0"/>
              </a:rPr>
              <a:t> </a:t>
            </a:r>
            <a:r>
              <a:rPr lang="en-US" dirty="0" smtClean="0">
                <a:latin typeface="Gill Sans MT Italic" charset="0"/>
                <a:ea typeface="ＭＳ Ｐゴシック" charset="0"/>
                <a:cs typeface="Gill Sans MT Italic" charset="0"/>
                <a:sym typeface="Gill Sans MT Italic" charset="0"/>
              </a:rPr>
              <a:t>care </a:t>
            </a:r>
            <a:r>
              <a:rPr lang="en-US" sz="1500" dirty="0" smtClean="0">
                <a:latin typeface="Gill Sans MT Italic" charset="0"/>
                <a:ea typeface="ＭＳ Ｐゴシック" charset="0"/>
                <a:cs typeface="Gill Sans MT Italic" charset="0"/>
                <a:sym typeface="Gill Sans MT Italic" charset="0"/>
              </a:rPr>
              <a:t>(Grey, 1996)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: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1335088" lvl="3" indent="-514350" eaLnBrk="1" hangingPunct="1">
              <a:buClr>
                <a:srgbClr val="3891A7"/>
              </a:buClr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meets psychosocial, spiritual, and coping needs of patients/families laboring with terminal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illness</a:t>
            </a:r>
          </a:p>
          <a:p>
            <a:pPr marL="820738" lvl="3" indent="0" eaLnBrk="1" hangingPunct="1">
              <a:buClr>
                <a:srgbClr val="3891A7"/>
              </a:buClr>
              <a:buNone/>
            </a:pP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363538" lvl="2" indent="0">
              <a:buClr>
                <a:srgbClr val="3891A7"/>
              </a:buClr>
              <a:buNone/>
            </a:pPr>
            <a:r>
              <a:rPr lang="en-US" sz="1700" dirty="0"/>
              <a:t>Grey, R. (1996). The </a:t>
            </a:r>
            <a:r>
              <a:rPr lang="en-US" sz="1700" dirty="0" err="1"/>
              <a:t>psychospiritual</a:t>
            </a:r>
            <a:r>
              <a:rPr lang="en-US" sz="1700" dirty="0"/>
              <a:t> care matrix: a new paradigm for hospice care giving. </a:t>
            </a:r>
            <a:r>
              <a:rPr lang="en-US" sz="1700" i="1" dirty="0"/>
              <a:t>Am J </a:t>
            </a:r>
            <a:r>
              <a:rPr lang="en-US" sz="1700" i="1" dirty="0" err="1"/>
              <a:t>Hosp</a:t>
            </a:r>
            <a:r>
              <a:rPr lang="en-US" sz="1700" i="1" dirty="0"/>
              <a:t> </a:t>
            </a:r>
            <a:r>
              <a:rPr lang="en-US" sz="1700" i="1" dirty="0" err="1"/>
              <a:t>Palliat</a:t>
            </a:r>
            <a:r>
              <a:rPr lang="en-US" sz="1700" i="1" dirty="0"/>
              <a:t> Care, 13</a:t>
            </a:r>
            <a:r>
              <a:rPr lang="en-US" sz="1700" dirty="0"/>
              <a:t>(4), 19-25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096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4"/>
          <p:cNvSpPr>
            <a:spLocks/>
          </p:cNvSpPr>
          <p:nvPr/>
        </p:nvSpPr>
        <p:spPr bwMode="auto">
          <a:xfrm>
            <a:off x="1320800" y="0"/>
            <a:ext cx="7835900" cy="56049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>
                <a:latin typeface="Gill Sans MT" charset="0"/>
                <a:ea typeface="ヒラギノ角ゴ ProN W3" charset="0"/>
                <a:cs typeface="ヒラギノ角ゴ ProN W3" charset="0"/>
              </a:rPr>
              <a:t>Model of Interdisciplinary Collaboration</a:t>
            </a:r>
          </a:p>
        </p:txBody>
      </p:sp>
      <p:sp>
        <p:nvSpPr>
          <p:cNvPr id="32777" name="Rectangle 8"/>
          <p:cNvSpPr>
            <a:spLocks noGrp="1" noChangeArrowheads="1"/>
          </p:cNvSpPr>
          <p:nvPr>
            <p:ph idx="1"/>
          </p:nvPr>
        </p:nvSpPr>
        <p:spPr>
          <a:xfrm>
            <a:off x="1659466" y="1600200"/>
            <a:ext cx="7027333" cy="4309533"/>
          </a:xfrm>
        </p:spPr>
        <p:txBody>
          <a:bodyPr/>
          <a:lstStyle/>
          <a:p>
            <a:pPr marL="699" indent="0" eaLnBrk="1" hangingPunct="1">
              <a:buNone/>
            </a:pPr>
            <a:r>
              <a:rPr lang="en-US" dirty="0" smtClean="0">
                <a:solidFill>
                  <a:srgbClr val="296C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Newly </a:t>
            </a:r>
            <a:r>
              <a:rPr lang="en-US" dirty="0">
                <a:solidFill>
                  <a:srgbClr val="296C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created tasks &amp; responsibilities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557213" lvl="1" indent="-514350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Emerge through information sharing</a:t>
            </a:r>
          </a:p>
          <a:p>
            <a:pPr marL="557213" lvl="1" indent="-514350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Collaborate to maximize members</a:t>
            </a:r>
            <a:r>
              <a:rPr lang="ja-JP" altLang="en-US" dirty="0">
                <a:latin typeface="Gill Sans MT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 expertise</a:t>
            </a:r>
          </a:p>
          <a:p>
            <a:pPr marL="557213" lvl="1" indent="-514350" eaLnBrk="1" hangingPunct="1"/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Work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collaboratively to serve patient &amp; family</a:t>
            </a:r>
          </a:p>
          <a:p>
            <a:pPr marL="557213" lvl="1" indent="-514350" eaLnBrk="1" hangingPunct="1"/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Accessibility allows frequency/ease of contact</a:t>
            </a:r>
          </a:p>
        </p:txBody>
      </p:sp>
    </p:spTree>
    <p:extLst>
      <p:ext uri="{BB962C8B-B14F-4D97-AF65-F5344CB8AC3E}">
        <p14:creationId xmlns:p14="http://schemas.microsoft.com/office/powerpoint/2010/main" val="2440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4"/>
          <p:cNvSpPr>
            <a:spLocks/>
          </p:cNvSpPr>
          <p:nvPr/>
        </p:nvSpPr>
        <p:spPr bwMode="auto">
          <a:xfrm>
            <a:off x="1270000" y="0"/>
            <a:ext cx="7886700" cy="55033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4C2B6BB-FFC5-AA4A-B342-FC0E1CCB2B12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7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8680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>
                <a:latin typeface="Gill Sans MT" charset="0"/>
                <a:ea typeface="ヒラギノ角ゴ ProN W3" charset="0"/>
                <a:cs typeface="ヒラギノ角ゴ ProN W3" charset="0"/>
              </a:rPr>
              <a:t>Model of Interdisciplinary Collaboration</a:t>
            </a:r>
          </a:p>
        </p:txBody>
      </p:sp>
      <p:sp>
        <p:nvSpPr>
          <p:cNvPr id="33801" name="Rectangle 8"/>
          <p:cNvSpPr>
            <a:spLocks noGrp="1" noChangeArrowheads="1"/>
          </p:cNvSpPr>
          <p:nvPr>
            <p:ph idx="1"/>
          </p:nvPr>
        </p:nvSpPr>
        <p:spPr>
          <a:xfrm>
            <a:off x="1405466" y="1600200"/>
            <a:ext cx="7281333" cy="4411133"/>
          </a:xfrm>
        </p:spPr>
        <p:txBody>
          <a:bodyPr/>
          <a:lstStyle/>
          <a:p>
            <a:pPr marL="699" indent="0" eaLnBrk="1" hangingPunct="1">
              <a:buNone/>
            </a:pPr>
            <a:r>
              <a:rPr lang="en-US" dirty="0" smtClean="0">
                <a:solidFill>
                  <a:srgbClr val="2A6D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Collective </a:t>
            </a:r>
            <a:r>
              <a:rPr lang="en-US" dirty="0">
                <a:solidFill>
                  <a:srgbClr val="2A6D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ownership of goals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557213" lvl="1" indent="-514350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Share responsibility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to produce holistic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care</a:t>
            </a:r>
          </a:p>
          <a:p>
            <a:pPr marL="557213" lvl="1" indent="-514350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Team joined by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experience</a:t>
            </a:r>
          </a:p>
          <a:p>
            <a:pPr marL="557213" lvl="1" indent="-514350" eaLnBrk="1" hangingPunct="1">
              <a:spcBef>
                <a:spcPts val="600"/>
              </a:spcBef>
              <a:buSzPct val="80000"/>
            </a:pP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Patient/family </a:t>
            </a: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viewed as important part of team</a:t>
            </a:r>
          </a:p>
          <a:p>
            <a:pPr marL="557213" lvl="1" indent="-514350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Shared common purpose</a:t>
            </a:r>
          </a:p>
        </p:txBody>
      </p:sp>
    </p:spTree>
    <p:extLst>
      <p:ext uri="{BB962C8B-B14F-4D97-AF65-F5344CB8AC3E}">
        <p14:creationId xmlns:p14="http://schemas.microsoft.com/office/powerpoint/2010/main" val="41757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/>
          </p:cNvSpPr>
          <p:nvPr/>
        </p:nvSpPr>
        <p:spPr bwMode="auto">
          <a:xfrm>
            <a:off x="1270000" y="0"/>
            <a:ext cx="7886700" cy="568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C1408E6-DADF-774C-A43B-93046CDA78F5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8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9527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>
                <a:latin typeface="Gill Sans MT" charset="0"/>
                <a:ea typeface="ヒラギノ角ゴ ProN W3" charset="0"/>
                <a:cs typeface="ヒラギノ角ゴ ProN W3" charset="0"/>
              </a:rPr>
              <a:t>Model of Interdisciplinary Collaboration</a:t>
            </a:r>
          </a:p>
        </p:txBody>
      </p:sp>
      <p:sp>
        <p:nvSpPr>
          <p:cNvPr id="34825" name="Rectangle 8"/>
          <p:cNvSpPr>
            <a:spLocks noGrp="1" noChangeArrowheads="1"/>
          </p:cNvSpPr>
          <p:nvPr>
            <p:ph idx="1"/>
          </p:nvPr>
        </p:nvSpPr>
        <p:spPr>
          <a:xfrm>
            <a:off x="1529354" y="1600200"/>
            <a:ext cx="715744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2A6D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Reflection </a:t>
            </a:r>
            <a:r>
              <a:rPr lang="en-US" dirty="0">
                <a:solidFill>
                  <a:srgbClr val="2A6D7D"/>
                </a:solidFill>
                <a:latin typeface="Gill Sans MT" charset="0"/>
                <a:ea typeface="ヒラギノ角ゴ ProN W3" charset="0"/>
                <a:cs typeface="ヒラギノ角ゴ ProN W3" charset="0"/>
              </a:rPr>
              <a:t>on process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327025" lvl="1" indent="-284163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Awareness of collaborative processes </a:t>
            </a:r>
          </a:p>
          <a:p>
            <a:pPr marL="327025" lvl="1" indent="-284163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Collectively review team </a:t>
            </a:r>
            <a:r>
              <a:rPr lang="en-US" dirty="0" smtClean="0">
                <a:latin typeface="Gill Sans MT" charset="0"/>
                <a:ea typeface="ヒラギノ角ゴ ProN W3" charset="0"/>
                <a:cs typeface="ヒラギノ角ゴ ProN W3" charset="0"/>
              </a:rPr>
              <a:t>processes</a:t>
            </a: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327025" lvl="1" indent="-284163" eaLnBrk="1" hangingPunct="1">
              <a:spcBef>
                <a:spcPts val="600"/>
              </a:spcBef>
              <a:buSzPct val="80000"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Evaluate own process</a:t>
            </a:r>
          </a:p>
          <a:p>
            <a:pPr marL="327025" lvl="1" indent="-284163" eaLnBrk="1" hangingPunct="1">
              <a:spcBef>
                <a:spcPts val="600"/>
              </a:spcBef>
            </a:pPr>
            <a:endParaRPr lang="en-US" dirty="0">
              <a:latin typeface="Gill Sans MT" charset="0"/>
              <a:ea typeface="ヒラギノ角ゴ ProN W3" charset="0"/>
              <a:cs typeface="ヒラギノ角ゴ ProN W3" charset="0"/>
            </a:endParaRPr>
          </a:p>
          <a:p>
            <a:pPr marL="42862" lvl="1" indent="0" eaLnBrk="1" hangingPunct="1">
              <a:spcBef>
                <a:spcPts val="600"/>
              </a:spcBef>
              <a:buNone/>
            </a:pPr>
            <a:r>
              <a:rPr lang="en-US" dirty="0">
                <a:latin typeface="Gill Sans MT" charset="0"/>
                <a:ea typeface="ヒラギノ角ゴ ProN W3" charset="0"/>
                <a:cs typeface="ヒラギノ角ゴ ProN W3" charset="0"/>
              </a:rPr>
              <a:t>*Least ranked aspect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7479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/>
          </p:cNvSpPr>
          <p:nvPr/>
        </p:nvSpPr>
        <p:spPr bwMode="auto">
          <a:xfrm>
            <a:off x="1270000" y="0"/>
            <a:ext cx="7886700" cy="568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8720138" y="6527800"/>
            <a:ext cx="2413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C1408E6-DADF-774C-A43B-93046CDA78F5}" type="slidenum">
              <a:rPr lang="en-US" sz="1200">
                <a:solidFill>
                  <a:srgbClr val="B3A687"/>
                </a:solidFill>
                <a:latin typeface="Gill Sans MT" charset="0"/>
                <a:cs typeface="Gill Sans MT" charset="0"/>
                <a:sym typeface="Gill Sans MT" charset="0"/>
              </a:rPr>
              <a:pPr eaLnBrk="1" hangingPunct="1"/>
              <a:t>9</a:t>
            </a:fld>
            <a:endParaRPr lang="en-US" sz="1200">
              <a:solidFill>
                <a:srgbClr val="B3A687"/>
              </a:solidFill>
              <a:latin typeface="Gill Sans MT" charset="0"/>
              <a:cs typeface="Gill Sans MT" charset="0"/>
              <a:sym typeface="Gill Sans MT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952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Communication </a:t>
            </a:r>
            <a:r>
              <a:rPr lang="en-US" sz="4000" dirty="0" smtClean="0"/>
              <a:t>with </a:t>
            </a:r>
            <a:br>
              <a:rPr lang="en-US" sz="4000" dirty="0" smtClean="0"/>
            </a:br>
            <a:r>
              <a:rPr lang="en-US" sz="4000" dirty="0" smtClean="0"/>
              <a:t>Impaired </a:t>
            </a:r>
            <a:r>
              <a:rPr lang="en-US" sz="4000" dirty="0"/>
              <a:t>Individuals </a:t>
            </a:r>
            <a:endParaRPr lang="en-US" sz="3800" dirty="0">
              <a:latin typeface="Gill Sans M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000" y="1600200"/>
            <a:ext cx="7416800" cy="4525963"/>
          </a:xfrm>
        </p:spPr>
        <p:txBody>
          <a:bodyPr/>
          <a:lstStyle/>
          <a:p>
            <a:r>
              <a:rPr lang="en-US" dirty="0"/>
              <a:t>Nearly 100 million impaired patients across care settings</a:t>
            </a:r>
          </a:p>
          <a:p>
            <a:r>
              <a:rPr lang="en-US" dirty="0"/>
              <a:t>To achieve true quality improvement, the team must recognize impairments and address them</a:t>
            </a:r>
          </a:p>
          <a:p>
            <a:r>
              <a:rPr lang="en-US" dirty="0"/>
              <a:t>Collaborative solutions </a:t>
            </a:r>
            <a:r>
              <a:rPr lang="en-US" sz="1800" dirty="0"/>
              <a:t>(</a:t>
            </a:r>
            <a:r>
              <a:rPr lang="en-US" sz="1800" dirty="0" err="1" smtClean="0"/>
              <a:t>Rao</a:t>
            </a:r>
            <a:r>
              <a:rPr lang="en-US" sz="1800" dirty="0" smtClean="0"/>
              <a:t>, 2011; </a:t>
            </a:r>
            <a:r>
              <a:rPr lang="en-US" sz="1800" dirty="0" err="1" smtClean="0"/>
              <a:t>Mathisen</a:t>
            </a:r>
            <a:r>
              <a:rPr lang="en-US" sz="1800" dirty="0"/>
              <a:t>, </a:t>
            </a:r>
            <a:r>
              <a:rPr lang="en-US" sz="1800" dirty="0" smtClean="0"/>
              <a:t>Yates, </a:t>
            </a:r>
            <a:r>
              <a:rPr lang="en-US" sz="1800" dirty="0"/>
              <a:t>&amp; </a:t>
            </a:r>
            <a:r>
              <a:rPr lang="en-US" sz="1800" dirty="0" smtClean="0"/>
              <a:t>Crofts,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580</Words>
  <Application>Microsoft Macintosh PowerPoint</Application>
  <PresentationFormat>On-screen Show (4:3)</PresentationFormat>
  <Paragraphs>103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</vt:lpstr>
      <vt:lpstr>COMFORT*</vt:lpstr>
      <vt:lpstr>Objectives</vt:lpstr>
      <vt:lpstr>Interdisciplinary Collaboration</vt:lpstr>
      <vt:lpstr>Model of Interdisciplinary Collaboration</vt:lpstr>
      <vt:lpstr>Model of Interdisciplinary Collaboration</vt:lpstr>
      <vt:lpstr>Model of Interdisciplinary Collaboration</vt:lpstr>
      <vt:lpstr>Model of Interdisciplinary Collaboration</vt:lpstr>
      <vt:lpstr>Communication with  Impaired Individuals </vt:lpstr>
      <vt:lpstr>Team Meetings</vt:lpstr>
      <vt:lpstr>Groupthink</vt:lpstr>
      <vt:lpstr>Groupthink</vt:lpstr>
      <vt:lpstr>When Groupthink Occurs</vt:lpstr>
      <vt:lpstr>Aspects that influence groupthink</vt:lpstr>
      <vt:lpstr>Ways to combat Groupthink</vt:lpstr>
      <vt:lpstr>Assessing team experiences</vt:lpstr>
      <vt:lpstr>  </vt:lpstr>
    </vt:vector>
  </TitlesOfParts>
  <Company>Markey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Keys</dc:creator>
  <cp:lastModifiedBy>Elaine Wittenberg-Lyles</cp:lastModifiedBy>
  <cp:revision>19</cp:revision>
  <dcterms:created xsi:type="dcterms:W3CDTF">2012-08-20T14:45:02Z</dcterms:created>
  <dcterms:modified xsi:type="dcterms:W3CDTF">2012-11-19T18:21:30Z</dcterms:modified>
</cp:coreProperties>
</file>