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9"/>
  </p:notesMasterIdLst>
  <p:sldIdLst>
    <p:sldId id="256" r:id="rId2"/>
    <p:sldId id="343" r:id="rId3"/>
    <p:sldId id="286" r:id="rId4"/>
    <p:sldId id="345" r:id="rId5"/>
    <p:sldId id="281" r:id="rId6"/>
    <p:sldId id="266" r:id="rId7"/>
    <p:sldId id="344" r:id="rId8"/>
    <p:sldId id="282" r:id="rId9"/>
    <p:sldId id="268" r:id="rId10"/>
    <p:sldId id="269" r:id="rId11"/>
    <p:sldId id="333" r:id="rId12"/>
    <p:sldId id="324" r:id="rId13"/>
    <p:sldId id="328" r:id="rId14"/>
    <p:sldId id="284" r:id="rId15"/>
    <p:sldId id="349" r:id="rId16"/>
    <p:sldId id="271" r:id="rId17"/>
    <p:sldId id="261" r:id="rId18"/>
    <p:sldId id="329" r:id="rId19"/>
    <p:sldId id="325" r:id="rId20"/>
    <p:sldId id="307" r:id="rId21"/>
    <p:sldId id="308" r:id="rId22"/>
    <p:sldId id="309" r:id="rId23"/>
    <p:sldId id="350" r:id="rId24"/>
    <p:sldId id="310" r:id="rId25"/>
    <p:sldId id="311" r:id="rId26"/>
    <p:sldId id="288" r:id="rId27"/>
    <p:sldId id="257" r:id="rId28"/>
    <p:sldId id="346" r:id="rId29"/>
    <p:sldId id="296" r:id="rId30"/>
    <p:sldId id="326" r:id="rId31"/>
    <p:sldId id="264" r:id="rId32"/>
    <p:sldId id="285" r:id="rId33"/>
    <p:sldId id="347" r:id="rId34"/>
    <p:sldId id="315" r:id="rId35"/>
    <p:sldId id="316" r:id="rId36"/>
    <p:sldId id="317" r:id="rId37"/>
    <p:sldId id="341" r:id="rId38"/>
    <p:sldId id="348" r:id="rId39"/>
    <p:sldId id="331" r:id="rId40"/>
    <p:sldId id="275" r:id="rId41"/>
    <p:sldId id="279" r:id="rId42"/>
    <p:sldId id="280" r:id="rId43"/>
    <p:sldId id="259" r:id="rId44"/>
    <p:sldId id="276" r:id="rId45"/>
    <p:sldId id="304" r:id="rId46"/>
    <p:sldId id="305" r:id="rId47"/>
    <p:sldId id="277" r:id="rId48"/>
    <p:sldId id="303" r:id="rId49"/>
    <p:sldId id="322" r:id="rId50"/>
    <p:sldId id="323" r:id="rId51"/>
    <p:sldId id="332" r:id="rId52"/>
    <p:sldId id="336" r:id="rId53"/>
    <p:sldId id="337" r:id="rId54"/>
    <p:sldId id="338" r:id="rId55"/>
    <p:sldId id="339" r:id="rId56"/>
    <p:sldId id="340" r:id="rId57"/>
    <p:sldId id="342" r:id="rId58"/>
  </p:sldIdLst>
  <p:sldSz cx="9144000" cy="6858000" type="screen4x3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10F8EB-FD03-46C7-AF0F-77AC792C720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3CF5CE-42B3-4EAD-9543-DB612ABC6762}">
      <dgm:prSet phldrT="[Text]" custT="1"/>
      <dgm:spPr/>
      <dgm:t>
        <a:bodyPr/>
        <a:lstStyle/>
        <a:p>
          <a:r>
            <a:rPr lang="en-US" sz="2800" dirty="0" smtClean="0"/>
            <a:t>Inpatient</a:t>
          </a:r>
          <a:endParaRPr lang="en-US" sz="2800" dirty="0"/>
        </a:p>
      </dgm:t>
    </dgm:pt>
    <dgm:pt modelId="{959A7727-CA04-4B56-A8C3-B86949FDE1B4}" type="parTrans" cxnId="{55E2B06A-2F91-4950-ADE4-D8FE9023D3A9}">
      <dgm:prSet/>
      <dgm:spPr/>
      <dgm:t>
        <a:bodyPr/>
        <a:lstStyle/>
        <a:p>
          <a:endParaRPr lang="en-US"/>
        </a:p>
      </dgm:t>
    </dgm:pt>
    <dgm:pt modelId="{781CBE51-3E70-44F6-923A-A4AF608B3373}" type="sibTrans" cxnId="{55E2B06A-2F91-4950-ADE4-D8FE9023D3A9}">
      <dgm:prSet/>
      <dgm:spPr/>
      <dgm:t>
        <a:bodyPr/>
        <a:lstStyle/>
        <a:p>
          <a:endParaRPr lang="en-US"/>
        </a:p>
      </dgm:t>
    </dgm:pt>
    <dgm:pt modelId="{2D8CC139-2D5E-4FF0-B036-124D1F865A25}">
      <dgm:prSet phldrT="[Text]"/>
      <dgm:spPr/>
      <dgm:t>
        <a:bodyPr/>
        <a:lstStyle/>
        <a:p>
          <a:r>
            <a:rPr lang="en-US" dirty="0" smtClean="0"/>
            <a:t>Moderate to severe illness</a:t>
          </a:r>
          <a:endParaRPr lang="en-US" dirty="0"/>
        </a:p>
      </dgm:t>
    </dgm:pt>
    <dgm:pt modelId="{03577E60-883C-4464-95E7-AB8CA6FEFCBF}" type="parTrans" cxnId="{8F89DF48-ED33-4F44-91B8-361B6D178954}">
      <dgm:prSet/>
      <dgm:spPr/>
      <dgm:t>
        <a:bodyPr/>
        <a:lstStyle/>
        <a:p>
          <a:endParaRPr lang="en-US"/>
        </a:p>
      </dgm:t>
    </dgm:pt>
    <dgm:pt modelId="{BD911764-C195-41E8-B715-9B19907CFA01}" type="sibTrans" cxnId="{8F89DF48-ED33-4F44-91B8-361B6D178954}">
      <dgm:prSet/>
      <dgm:spPr/>
      <dgm:t>
        <a:bodyPr/>
        <a:lstStyle/>
        <a:p>
          <a:endParaRPr lang="en-US"/>
        </a:p>
      </dgm:t>
    </dgm:pt>
    <dgm:pt modelId="{4B0AD10E-D66E-4939-BCF5-C53CE9507F3B}">
      <dgm:prSet phldrT="[Text]"/>
      <dgm:spPr/>
      <dgm:t>
        <a:bodyPr/>
        <a:lstStyle/>
        <a:p>
          <a:r>
            <a:rPr lang="en-US" dirty="0" smtClean="0"/>
            <a:t>Preterm/term labor</a:t>
          </a:r>
          <a:endParaRPr lang="en-US" dirty="0"/>
        </a:p>
      </dgm:t>
    </dgm:pt>
    <dgm:pt modelId="{F2EEA5C6-ED34-4FE2-A0D0-8D553B834239}" type="parTrans" cxnId="{45CE27B6-164D-48BC-A715-76609330639B}">
      <dgm:prSet/>
      <dgm:spPr/>
      <dgm:t>
        <a:bodyPr/>
        <a:lstStyle/>
        <a:p>
          <a:endParaRPr lang="en-US"/>
        </a:p>
      </dgm:t>
    </dgm:pt>
    <dgm:pt modelId="{A7B87E30-5171-4C61-BF8F-ADD9118A9A22}" type="sibTrans" cxnId="{45CE27B6-164D-48BC-A715-76609330639B}">
      <dgm:prSet/>
      <dgm:spPr/>
      <dgm:t>
        <a:bodyPr/>
        <a:lstStyle/>
        <a:p>
          <a:endParaRPr lang="en-US"/>
        </a:p>
      </dgm:t>
    </dgm:pt>
    <dgm:pt modelId="{4B3DA576-3E9E-4CD3-8993-C1ECA209A25A}">
      <dgm:prSet phldrT="[Text]"/>
      <dgm:spPr/>
      <dgm:t>
        <a:bodyPr/>
        <a:lstStyle/>
        <a:p>
          <a:r>
            <a:rPr lang="en-US" smtClean="0"/>
            <a:t>Outpatient</a:t>
          </a:r>
          <a:endParaRPr lang="en-US" dirty="0"/>
        </a:p>
      </dgm:t>
    </dgm:pt>
    <dgm:pt modelId="{B3B32A79-4920-40C1-877C-6D35652EF98B}" type="parTrans" cxnId="{BD3AFBEB-F3F5-4474-9948-AE923AA8EA49}">
      <dgm:prSet/>
      <dgm:spPr/>
      <dgm:t>
        <a:bodyPr/>
        <a:lstStyle/>
        <a:p>
          <a:endParaRPr lang="en-US"/>
        </a:p>
      </dgm:t>
    </dgm:pt>
    <dgm:pt modelId="{68B7D3C5-EED2-4FC2-9CD7-E6869CF6F726}" type="sibTrans" cxnId="{BD3AFBEB-F3F5-4474-9948-AE923AA8EA49}">
      <dgm:prSet/>
      <dgm:spPr/>
      <dgm:t>
        <a:bodyPr/>
        <a:lstStyle/>
        <a:p>
          <a:endParaRPr lang="en-US"/>
        </a:p>
      </dgm:t>
    </dgm:pt>
    <dgm:pt modelId="{C447C665-07D0-431E-8E66-BC5512D8D88C}">
      <dgm:prSet phldrT="[Text]"/>
      <dgm:spPr/>
      <dgm:t>
        <a:bodyPr/>
        <a:lstStyle/>
        <a:p>
          <a:r>
            <a:rPr lang="en-US" dirty="0" smtClean="0"/>
            <a:t>Mild illness</a:t>
          </a:r>
          <a:endParaRPr lang="en-US" dirty="0"/>
        </a:p>
      </dgm:t>
    </dgm:pt>
    <dgm:pt modelId="{E1BED372-46AC-4BF4-B494-EE2A4DFF565F}" type="parTrans" cxnId="{DDD01007-09EB-40F2-BB4F-0E3FFAE453E5}">
      <dgm:prSet/>
      <dgm:spPr/>
      <dgm:t>
        <a:bodyPr/>
        <a:lstStyle/>
        <a:p>
          <a:endParaRPr lang="en-US"/>
        </a:p>
      </dgm:t>
    </dgm:pt>
    <dgm:pt modelId="{4575AF93-7E7C-4651-A342-8CFB4151153B}" type="sibTrans" cxnId="{DDD01007-09EB-40F2-BB4F-0E3FFAE453E5}">
      <dgm:prSet/>
      <dgm:spPr/>
      <dgm:t>
        <a:bodyPr/>
        <a:lstStyle/>
        <a:p>
          <a:endParaRPr lang="en-US"/>
        </a:p>
      </dgm:t>
    </dgm:pt>
    <dgm:pt modelId="{8B104EC8-2099-479B-A01B-F2FAC57BA5C7}">
      <dgm:prSet phldrT="[Text]"/>
      <dgm:spPr/>
      <dgm:t>
        <a:bodyPr/>
        <a:lstStyle/>
        <a:p>
          <a:r>
            <a:rPr lang="en-US" dirty="0" err="1" smtClean="0"/>
            <a:t>Hemodynamically</a:t>
          </a:r>
          <a:r>
            <a:rPr lang="en-US" dirty="0" smtClean="0"/>
            <a:t> stable </a:t>
          </a:r>
          <a:endParaRPr lang="en-US" dirty="0"/>
        </a:p>
      </dgm:t>
    </dgm:pt>
    <dgm:pt modelId="{66B328D5-8A85-4072-9975-F2F76A685C0E}" type="parTrans" cxnId="{410B32E7-3F91-4D5A-ADF7-0252B0A522AB}">
      <dgm:prSet/>
      <dgm:spPr/>
      <dgm:t>
        <a:bodyPr/>
        <a:lstStyle/>
        <a:p>
          <a:endParaRPr lang="en-US"/>
        </a:p>
      </dgm:t>
    </dgm:pt>
    <dgm:pt modelId="{039B84E8-088B-4A50-9BD4-0826AB3A4A18}" type="sibTrans" cxnId="{410B32E7-3F91-4D5A-ADF7-0252B0A522AB}">
      <dgm:prSet/>
      <dgm:spPr/>
      <dgm:t>
        <a:bodyPr/>
        <a:lstStyle/>
        <a:p>
          <a:endParaRPr lang="en-US"/>
        </a:p>
      </dgm:t>
    </dgm:pt>
    <dgm:pt modelId="{45B66A99-5783-4B8B-90D4-E4D7882D9317}">
      <dgm:prSet phldrT="[Text]"/>
      <dgm:spPr/>
      <dgm:t>
        <a:bodyPr/>
        <a:lstStyle/>
        <a:p>
          <a:r>
            <a:rPr lang="en-US" dirty="0" smtClean="0"/>
            <a:t>IV antibiotics and resuscitation </a:t>
          </a:r>
          <a:endParaRPr lang="en-US" dirty="0"/>
        </a:p>
      </dgm:t>
    </dgm:pt>
    <dgm:pt modelId="{10C9A7CD-ED21-4EC2-9A57-F55C136D2584}" type="parTrans" cxnId="{26F97D5D-2C96-43A1-A0C9-11499449E251}">
      <dgm:prSet/>
      <dgm:spPr/>
      <dgm:t>
        <a:bodyPr/>
        <a:lstStyle/>
        <a:p>
          <a:endParaRPr lang="en-US"/>
        </a:p>
      </dgm:t>
    </dgm:pt>
    <dgm:pt modelId="{AB63F93A-5F23-4C1E-A602-4936BF2644E8}" type="sibTrans" cxnId="{26F97D5D-2C96-43A1-A0C9-11499449E251}">
      <dgm:prSet/>
      <dgm:spPr/>
      <dgm:t>
        <a:bodyPr/>
        <a:lstStyle/>
        <a:p>
          <a:endParaRPr lang="en-US"/>
        </a:p>
      </dgm:t>
    </dgm:pt>
    <dgm:pt modelId="{DB4BD400-CBA6-4215-A38D-991A495C4B0E}">
      <dgm:prSet phldrT="[Text]"/>
      <dgm:spPr/>
      <dgm:t>
        <a:bodyPr/>
        <a:lstStyle/>
        <a:p>
          <a:r>
            <a:rPr lang="en-US" dirty="0" smtClean="0"/>
            <a:t>No preterm/term labor signs</a:t>
          </a:r>
          <a:endParaRPr lang="en-US" dirty="0"/>
        </a:p>
      </dgm:t>
    </dgm:pt>
    <dgm:pt modelId="{81A18720-884B-469A-A801-126D4C457694}" type="parTrans" cxnId="{CE2EFDB2-0BC3-49D3-890C-CD54AF3AE4FA}">
      <dgm:prSet/>
      <dgm:spPr/>
      <dgm:t>
        <a:bodyPr/>
        <a:lstStyle/>
        <a:p>
          <a:endParaRPr lang="en-US"/>
        </a:p>
      </dgm:t>
    </dgm:pt>
    <dgm:pt modelId="{FB03287F-67EE-4205-92F7-883F9515698C}" type="sibTrans" cxnId="{CE2EFDB2-0BC3-49D3-890C-CD54AF3AE4FA}">
      <dgm:prSet/>
      <dgm:spPr/>
      <dgm:t>
        <a:bodyPr/>
        <a:lstStyle/>
        <a:p>
          <a:endParaRPr lang="en-US"/>
        </a:p>
      </dgm:t>
    </dgm:pt>
    <dgm:pt modelId="{A185E141-DDFD-44F0-B62A-F14E056D3626}" type="pres">
      <dgm:prSet presAssocID="{7B10F8EB-FD03-46C7-AF0F-77AC792C72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8FFADF-CEC6-4958-A34B-D07D74447F0F}" type="pres">
      <dgm:prSet presAssocID="{653CF5CE-42B3-4EAD-9543-DB612ABC6762}" presName="composite" presStyleCnt="0"/>
      <dgm:spPr/>
    </dgm:pt>
    <dgm:pt modelId="{CECCE72E-0D24-464D-81D0-40558EB9B81D}" type="pres">
      <dgm:prSet presAssocID="{653CF5CE-42B3-4EAD-9543-DB612ABC676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97F0F6-F1AD-4F2A-83F2-170D01FF2C3A}" type="pres">
      <dgm:prSet presAssocID="{653CF5CE-42B3-4EAD-9543-DB612ABC676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7A6C6B-61EB-496E-A7D3-049CAACD057F}" type="pres">
      <dgm:prSet presAssocID="{781CBE51-3E70-44F6-923A-A4AF608B3373}" presName="space" presStyleCnt="0"/>
      <dgm:spPr/>
    </dgm:pt>
    <dgm:pt modelId="{99AE925C-5A9D-40C6-92CA-E72C27D544D4}" type="pres">
      <dgm:prSet presAssocID="{4B3DA576-3E9E-4CD3-8993-C1ECA209A25A}" presName="composite" presStyleCnt="0"/>
      <dgm:spPr/>
    </dgm:pt>
    <dgm:pt modelId="{1ED9642F-6B75-4F93-A695-AC2F1DC51297}" type="pres">
      <dgm:prSet presAssocID="{4B3DA576-3E9E-4CD3-8993-C1ECA209A25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0E43F4-187C-465D-8469-CB13EB9EE9E6}" type="pres">
      <dgm:prSet presAssocID="{4B3DA576-3E9E-4CD3-8993-C1ECA209A25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DA3D82-6E8E-47E9-B302-375B148EE5AA}" type="presOf" srcId="{4B0AD10E-D66E-4939-BCF5-C53CE9507F3B}" destId="{EB97F0F6-F1AD-4F2A-83F2-170D01FF2C3A}" srcOrd="0" destOrd="1" presId="urn:microsoft.com/office/officeart/2005/8/layout/hList1"/>
    <dgm:cxn modelId="{28BF3424-A72E-493A-8C2A-1256CD7654EA}" type="presOf" srcId="{8B104EC8-2099-479B-A01B-F2FAC57BA5C7}" destId="{330E43F4-187C-465D-8469-CB13EB9EE9E6}" srcOrd="0" destOrd="1" presId="urn:microsoft.com/office/officeart/2005/8/layout/hList1"/>
    <dgm:cxn modelId="{8E8DE256-1603-4C44-A425-42060569302B}" type="presOf" srcId="{C447C665-07D0-431E-8E66-BC5512D8D88C}" destId="{330E43F4-187C-465D-8469-CB13EB9EE9E6}" srcOrd="0" destOrd="0" presId="urn:microsoft.com/office/officeart/2005/8/layout/hList1"/>
    <dgm:cxn modelId="{223551FB-EBE1-4E2F-B05D-F68487C6D63B}" type="presOf" srcId="{45B66A99-5783-4B8B-90D4-E4D7882D9317}" destId="{EB97F0F6-F1AD-4F2A-83F2-170D01FF2C3A}" srcOrd="0" destOrd="2" presId="urn:microsoft.com/office/officeart/2005/8/layout/hList1"/>
    <dgm:cxn modelId="{410B32E7-3F91-4D5A-ADF7-0252B0A522AB}" srcId="{4B3DA576-3E9E-4CD3-8993-C1ECA209A25A}" destId="{8B104EC8-2099-479B-A01B-F2FAC57BA5C7}" srcOrd="1" destOrd="0" parTransId="{66B328D5-8A85-4072-9975-F2F76A685C0E}" sibTransId="{039B84E8-088B-4A50-9BD4-0826AB3A4A18}"/>
    <dgm:cxn modelId="{DDD01007-09EB-40F2-BB4F-0E3FFAE453E5}" srcId="{4B3DA576-3E9E-4CD3-8993-C1ECA209A25A}" destId="{C447C665-07D0-431E-8E66-BC5512D8D88C}" srcOrd="0" destOrd="0" parTransId="{E1BED372-46AC-4BF4-B494-EE2A4DFF565F}" sibTransId="{4575AF93-7E7C-4651-A342-8CFB4151153B}"/>
    <dgm:cxn modelId="{DADE958A-E44B-4495-9D0D-CBABAA1D3009}" type="presOf" srcId="{7B10F8EB-FD03-46C7-AF0F-77AC792C720C}" destId="{A185E141-DDFD-44F0-B62A-F14E056D3626}" srcOrd="0" destOrd="0" presId="urn:microsoft.com/office/officeart/2005/8/layout/hList1"/>
    <dgm:cxn modelId="{9035C9A8-FDFD-4B2E-B2E4-2E4CBA023291}" type="presOf" srcId="{2D8CC139-2D5E-4FF0-B036-124D1F865A25}" destId="{EB97F0F6-F1AD-4F2A-83F2-170D01FF2C3A}" srcOrd="0" destOrd="0" presId="urn:microsoft.com/office/officeart/2005/8/layout/hList1"/>
    <dgm:cxn modelId="{26F97D5D-2C96-43A1-A0C9-11499449E251}" srcId="{653CF5CE-42B3-4EAD-9543-DB612ABC6762}" destId="{45B66A99-5783-4B8B-90D4-E4D7882D9317}" srcOrd="2" destOrd="0" parTransId="{10C9A7CD-ED21-4EC2-9A57-F55C136D2584}" sibTransId="{AB63F93A-5F23-4C1E-A602-4936BF2644E8}"/>
    <dgm:cxn modelId="{081D6553-9D65-4E7B-89E8-0DE2EABBA0DD}" type="presOf" srcId="{4B3DA576-3E9E-4CD3-8993-C1ECA209A25A}" destId="{1ED9642F-6B75-4F93-A695-AC2F1DC51297}" srcOrd="0" destOrd="0" presId="urn:microsoft.com/office/officeart/2005/8/layout/hList1"/>
    <dgm:cxn modelId="{BD3AFBEB-F3F5-4474-9948-AE923AA8EA49}" srcId="{7B10F8EB-FD03-46C7-AF0F-77AC792C720C}" destId="{4B3DA576-3E9E-4CD3-8993-C1ECA209A25A}" srcOrd="1" destOrd="0" parTransId="{B3B32A79-4920-40C1-877C-6D35652EF98B}" sibTransId="{68B7D3C5-EED2-4FC2-9CD7-E6869CF6F726}"/>
    <dgm:cxn modelId="{CE2EFDB2-0BC3-49D3-890C-CD54AF3AE4FA}" srcId="{4B3DA576-3E9E-4CD3-8993-C1ECA209A25A}" destId="{DB4BD400-CBA6-4215-A38D-991A495C4B0E}" srcOrd="2" destOrd="0" parTransId="{81A18720-884B-469A-A801-126D4C457694}" sibTransId="{FB03287F-67EE-4205-92F7-883F9515698C}"/>
    <dgm:cxn modelId="{E2CC5EBC-FB71-4C74-BE5C-305605CE3278}" type="presOf" srcId="{DB4BD400-CBA6-4215-A38D-991A495C4B0E}" destId="{330E43F4-187C-465D-8469-CB13EB9EE9E6}" srcOrd="0" destOrd="2" presId="urn:microsoft.com/office/officeart/2005/8/layout/hList1"/>
    <dgm:cxn modelId="{45CE27B6-164D-48BC-A715-76609330639B}" srcId="{653CF5CE-42B3-4EAD-9543-DB612ABC6762}" destId="{4B0AD10E-D66E-4939-BCF5-C53CE9507F3B}" srcOrd="1" destOrd="0" parTransId="{F2EEA5C6-ED34-4FE2-A0D0-8D553B834239}" sibTransId="{A7B87E30-5171-4C61-BF8F-ADD9118A9A22}"/>
    <dgm:cxn modelId="{8F89DF48-ED33-4F44-91B8-361B6D178954}" srcId="{653CF5CE-42B3-4EAD-9543-DB612ABC6762}" destId="{2D8CC139-2D5E-4FF0-B036-124D1F865A25}" srcOrd="0" destOrd="0" parTransId="{03577E60-883C-4464-95E7-AB8CA6FEFCBF}" sibTransId="{BD911764-C195-41E8-B715-9B19907CFA01}"/>
    <dgm:cxn modelId="{55E2B06A-2F91-4950-ADE4-D8FE9023D3A9}" srcId="{7B10F8EB-FD03-46C7-AF0F-77AC792C720C}" destId="{653CF5CE-42B3-4EAD-9543-DB612ABC6762}" srcOrd="0" destOrd="0" parTransId="{959A7727-CA04-4B56-A8C3-B86949FDE1B4}" sibTransId="{781CBE51-3E70-44F6-923A-A4AF608B3373}"/>
    <dgm:cxn modelId="{7DA3AF39-73BD-4080-B21F-87DC70110045}" type="presOf" srcId="{653CF5CE-42B3-4EAD-9543-DB612ABC6762}" destId="{CECCE72E-0D24-464D-81D0-40558EB9B81D}" srcOrd="0" destOrd="0" presId="urn:microsoft.com/office/officeart/2005/8/layout/hList1"/>
    <dgm:cxn modelId="{EC6D670F-CBA8-44FF-BAF2-905E7AEB7B2B}" type="presParOf" srcId="{A185E141-DDFD-44F0-B62A-F14E056D3626}" destId="{EE8FFADF-CEC6-4958-A34B-D07D74447F0F}" srcOrd="0" destOrd="0" presId="urn:microsoft.com/office/officeart/2005/8/layout/hList1"/>
    <dgm:cxn modelId="{AE266052-005B-4F03-9022-BC69E0931DF1}" type="presParOf" srcId="{EE8FFADF-CEC6-4958-A34B-D07D74447F0F}" destId="{CECCE72E-0D24-464D-81D0-40558EB9B81D}" srcOrd="0" destOrd="0" presId="urn:microsoft.com/office/officeart/2005/8/layout/hList1"/>
    <dgm:cxn modelId="{1BF98774-D589-484D-A7AE-93A3BDE282D0}" type="presParOf" srcId="{EE8FFADF-CEC6-4958-A34B-D07D74447F0F}" destId="{EB97F0F6-F1AD-4F2A-83F2-170D01FF2C3A}" srcOrd="1" destOrd="0" presId="urn:microsoft.com/office/officeart/2005/8/layout/hList1"/>
    <dgm:cxn modelId="{8E2ED2D5-0142-4650-AC72-87FA1CD61298}" type="presParOf" srcId="{A185E141-DDFD-44F0-B62A-F14E056D3626}" destId="{6B7A6C6B-61EB-496E-A7D3-049CAACD057F}" srcOrd="1" destOrd="0" presId="urn:microsoft.com/office/officeart/2005/8/layout/hList1"/>
    <dgm:cxn modelId="{D87CBF84-F3BC-449C-AB4B-415EB2D4FB77}" type="presParOf" srcId="{A185E141-DDFD-44F0-B62A-F14E056D3626}" destId="{99AE925C-5A9D-40C6-92CA-E72C27D544D4}" srcOrd="2" destOrd="0" presId="urn:microsoft.com/office/officeart/2005/8/layout/hList1"/>
    <dgm:cxn modelId="{2B078EEE-0915-4B1C-B01D-CE4928D94AD0}" type="presParOf" srcId="{99AE925C-5A9D-40C6-92CA-E72C27D544D4}" destId="{1ED9642F-6B75-4F93-A695-AC2F1DC51297}" srcOrd="0" destOrd="0" presId="urn:microsoft.com/office/officeart/2005/8/layout/hList1"/>
    <dgm:cxn modelId="{1669C2DC-8584-470A-8ED0-32EE74C96887}" type="presParOf" srcId="{99AE925C-5A9D-40C6-92CA-E72C27D544D4}" destId="{330E43F4-187C-465D-8469-CB13EB9EE9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7D791A-650F-4DC6-A04D-31A7C93C57E4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12FBDC-6A7D-42E2-937C-A800A1E93243}">
      <dgm:prSet phldrT="[Text]"/>
      <dgm:spPr/>
      <dgm:t>
        <a:bodyPr/>
        <a:lstStyle/>
        <a:p>
          <a:r>
            <a:rPr lang="en-US" dirty="0" smtClean="0"/>
            <a:t>Sepsis</a:t>
          </a:r>
          <a:endParaRPr lang="en-US" dirty="0"/>
        </a:p>
      </dgm:t>
    </dgm:pt>
    <dgm:pt modelId="{A1FC1AE0-00A3-4682-8A50-638DB502F03B}" type="parTrans" cxnId="{E472DF1D-3D21-4B2B-B841-EB22D9A901F4}">
      <dgm:prSet/>
      <dgm:spPr/>
      <dgm:t>
        <a:bodyPr/>
        <a:lstStyle/>
        <a:p>
          <a:endParaRPr lang="en-US"/>
        </a:p>
      </dgm:t>
    </dgm:pt>
    <dgm:pt modelId="{3D70236E-17B2-418E-9136-792D64E164BA}" type="sibTrans" cxnId="{E472DF1D-3D21-4B2B-B841-EB22D9A901F4}">
      <dgm:prSet/>
      <dgm:spPr/>
      <dgm:t>
        <a:bodyPr/>
        <a:lstStyle/>
        <a:p>
          <a:endParaRPr lang="en-US"/>
        </a:p>
      </dgm:t>
    </dgm:pt>
    <dgm:pt modelId="{5D6CA721-A579-4348-9429-034B0851C3FC}">
      <dgm:prSet phldrT="[Text]"/>
      <dgm:spPr/>
      <dgm:t>
        <a:bodyPr/>
        <a:lstStyle/>
        <a:p>
          <a:r>
            <a:rPr lang="en-US" dirty="0" smtClean="0"/>
            <a:t>20% of these patients with </a:t>
          </a:r>
          <a:r>
            <a:rPr lang="en-US" dirty="0" err="1" smtClean="0"/>
            <a:t>pyelonephritis</a:t>
          </a:r>
          <a:endParaRPr lang="en-US" dirty="0"/>
        </a:p>
      </dgm:t>
    </dgm:pt>
    <dgm:pt modelId="{F2CE360E-1A8A-4251-8B45-7E84D167EA68}" type="parTrans" cxnId="{C44A6CDA-C9F5-421C-8278-8C9010105429}">
      <dgm:prSet/>
      <dgm:spPr/>
      <dgm:t>
        <a:bodyPr/>
        <a:lstStyle/>
        <a:p>
          <a:endParaRPr lang="en-US"/>
        </a:p>
      </dgm:t>
    </dgm:pt>
    <dgm:pt modelId="{5D021E00-36E1-4352-B6D5-24D732D4FA9E}" type="sibTrans" cxnId="{C44A6CDA-C9F5-421C-8278-8C9010105429}">
      <dgm:prSet/>
      <dgm:spPr/>
      <dgm:t>
        <a:bodyPr/>
        <a:lstStyle/>
        <a:p>
          <a:endParaRPr lang="en-US"/>
        </a:p>
      </dgm:t>
    </dgm:pt>
    <dgm:pt modelId="{E85BB50D-D89A-456D-ABC8-E18CBBD31F84}">
      <dgm:prSet phldrT="[Text]"/>
      <dgm:spPr/>
      <dgm:t>
        <a:bodyPr/>
        <a:lstStyle/>
        <a:p>
          <a:r>
            <a:rPr lang="en-US" dirty="0" smtClean="0"/>
            <a:t>Complicated with disseminated intravascular coagulation (DIC)</a:t>
          </a:r>
          <a:endParaRPr lang="en-US" dirty="0"/>
        </a:p>
      </dgm:t>
    </dgm:pt>
    <dgm:pt modelId="{CDF85423-F640-4A51-87F0-AEC604FE529D}" type="parTrans" cxnId="{87B44998-D1D0-4251-BF7F-0D864A7663CF}">
      <dgm:prSet/>
      <dgm:spPr/>
      <dgm:t>
        <a:bodyPr/>
        <a:lstStyle/>
        <a:p>
          <a:endParaRPr lang="en-US"/>
        </a:p>
      </dgm:t>
    </dgm:pt>
    <dgm:pt modelId="{91E6162D-1458-4115-9B4B-D4F09A19E4C4}" type="sibTrans" cxnId="{87B44998-D1D0-4251-BF7F-0D864A7663CF}">
      <dgm:prSet/>
      <dgm:spPr/>
      <dgm:t>
        <a:bodyPr/>
        <a:lstStyle/>
        <a:p>
          <a:endParaRPr lang="en-US"/>
        </a:p>
      </dgm:t>
    </dgm:pt>
    <dgm:pt modelId="{F0B273D9-2D00-425F-A270-CAB2CFF9D50C}">
      <dgm:prSet phldrT="[Text]"/>
      <dgm:spPr/>
      <dgm:t>
        <a:bodyPr/>
        <a:lstStyle/>
        <a:p>
          <a:r>
            <a:rPr lang="en-US" dirty="0" smtClean="0"/>
            <a:t>ARDS/Pulmonary </a:t>
          </a:r>
          <a:r>
            <a:rPr lang="en-US" dirty="0" err="1" smtClean="0"/>
            <a:t>Insuficiency</a:t>
          </a:r>
          <a:r>
            <a:rPr lang="en-US" dirty="0" smtClean="0"/>
            <a:t> </a:t>
          </a:r>
          <a:endParaRPr lang="en-US" dirty="0"/>
        </a:p>
      </dgm:t>
    </dgm:pt>
    <dgm:pt modelId="{854AE9EC-977B-4E1C-9D11-ED9D21029392}" type="parTrans" cxnId="{6A570CAB-5FE7-4BFF-A315-3CDFA3DCB454}">
      <dgm:prSet/>
      <dgm:spPr/>
      <dgm:t>
        <a:bodyPr/>
        <a:lstStyle/>
        <a:p>
          <a:endParaRPr lang="en-US"/>
        </a:p>
      </dgm:t>
    </dgm:pt>
    <dgm:pt modelId="{D31E9F40-2B87-46A6-95A0-A57B36EF9ED4}" type="sibTrans" cxnId="{6A570CAB-5FE7-4BFF-A315-3CDFA3DCB454}">
      <dgm:prSet/>
      <dgm:spPr/>
      <dgm:t>
        <a:bodyPr/>
        <a:lstStyle/>
        <a:p>
          <a:endParaRPr lang="en-US"/>
        </a:p>
      </dgm:t>
    </dgm:pt>
    <dgm:pt modelId="{E58B4E5D-F1C1-487D-93B9-E347DF90ED11}">
      <dgm:prSet phldrT="[Text]"/>
      <dgm:spPr/>
      <dgm:t>
        <a:bodyPr/>
        <a:lstStyle/>
        <a:p>
          <a:r>
            <a:rPr lang="en-US" dirty="0" smtClean="0"/>
            <a:t>7% of patients</a:t>
          </a:r>
          <a:endParaRPr lang="en-US" dirty="0"/>
        </a:p>
      </dgm:t>
    </dgm:pt>
    <dgm:pt modelId="{EB5F39EA-E7E9-47B1-8538-F9CE4A3CCC59}" type="parTrans" cxnId="{2EA65F4C-EBC8-4280-978B-D17A09F884CF}">
      <dgm:prSet/>
      <dgm:spPr/>
      <dgm:t>
        <a:bodyPr/>
        <a:lstStyle/>
        <a:p>
          <a:endParaRPr lang="en-US"/>
        </a:p>
      </dgm:t>
    </dgm:pt>
    <dgm:pt modelId="{164EE3A8-D50A-4DDF-B547-6AAB098132FB}" type="sibTrans" cxnId="{2EA65F4C-EBC8-4280-978B-D17A09F884CF}">
      <dgm:prSet/>
      <dgm:spPr/>
      <dgm:t>
        <a:bodyPr/>
        <a:lstStyle/>
        <a:p>
          <a:endParaRPr lang="en-US"/>
        </a:p>
      </dgm:t>
    </dgm:pt>
    <dgm:pt modelId="{38266635-5187-444C-9869-8FD0D14D9199}">
      <dgm:prSet phldrT="[Text]"/>
      <dgm:spPr/>
      <dgm:t>
        <a:bodyPr/>
        <a:lstStyle/>
        <a:p>
          <a:r>
            <a:rPr lang="en-US" dirty="0" smtClean="0"/>
            <a:t>Acute Renal Failure</a:t>
          </a:r>
          <a:endParaRPr lang="en-US" dirty="0"/>
        </a:p>
      </dgm:t>
    </dgm:pt>
    <dgm:pt modelId="{E9CD2E04-DC67-4A28-A6BE-AF49D717B0DD}" type="parTrans" cxnId="{41766A18-CCB6-4170-8D90-58F3F80DDFBA}">
      <dgm:prSet/>
      <dgm:spPr/>
      <dgm:t>
        <a:bodyPr/>
        <a:lstStyle/>
        <a:p>
          <a:endParaRPr lang="en-US"/>
        </a:p>
      </dgm:t>
    </dgm:pt>
    <dgm:pt modelId="{CBE6DBA5-50CB-49D6-A094-3486EB44F187}" type="sibTrans" cxnId="{41766A18-CCB6-4170-8D90-58F3F80DDFBA}">
      <dgm:prSet/>
      <dgm:spPr/>
      <dgm:t>
        <a:bodyPr/>
        <a:lstStyle/>
        <a:p>
          <a:endParaRPr lang="en-US"/>
        </a:p>
      </dgm:t>
    </dgm:pt>
    <dgm:pt modelId="{110AAF6A-0BC4-4A98-9970-86111E9B5826}">
      <dgm:prSet phldrT="[Text]"/>
      <dgm:spPr/>
      <dgm:t>
        <a:bodyPr/>
        <a:lstStyle/>
        <a:p>
          <a:r>
            <a:rPr lang="en-US" dirty="0" err="1" smtClean="0"/>
            <a:t>Supurative</a:t>
          </a:r>
          <a:r>
            <a:rPr lang="en-US" dirty="0" smtClean="0"/>
            <a:t>/</a:t>
          </a:r>
          <a:r>
            <a:rPr lang="en-US" dirty="0" err="1" smtClean="0"/>
            <a:t>microabcess</a:t>
          </a:r>
          <a:r>
            <a:rPr lang="en-US" dirty="0" smtClean="0"/>
            <a:t> infection of kidney </a:t>
          </a:r>
          <a:endParaRPr lang="en-US" dirty="0"/>
        </a:p>
      </dgm:t>
    </dgm:pt>
    <dgm:pt modelId="{660E0B7E-725B-48BA-B65E-7340A53FCF8A}" type="parTrans" cxnId="{DEEA7C37-8566-4BD0-88BA-568BA70817CE}">
      <dgm:prSet/>
      <dgm:spPr/>
      <dgm:t>
        <a:bodyPr/>
        <a:lstStyle/>
        <a:p>
          <a:endParaRPr lang="en-US"/>
        </a:p>
      </dgm:t>
    </dgm:pt>
    <dgm:pt modelId="{F45467E4-35AE-47D6-B325-8952C8E7B57B}" type="sibTrans" cxnId="{DEEA7C37-8566-4BD0-88BA-568BA70817CE}">
      <dgm:prSet/>
      <dgm:spPr/>
      <dgm:t>
        <a:bodyPr/>
        <a:lstStyle/>
        <a:p>
          <a:endParaRPr lang="en-US"/>
        </a:p>
      </dgm:t>
    </dgm:pt>
    <dgm:pt modelId="{E8C06B62-078F-45B2-92EC-741D28FF08E6}">
      <dgm:prSet phldrT="[Text]"/>
      <dgm:spPr/>
      <dgm:t>
        <a:bodyPr/>
        <a:lstStyle/>
        <a:p>
          <a:r>
            <a:rPr lang="en-US" dirty="0" smtClean="0"/>
            <a:t>Can do permanent damage </a:t>
          </a:r>
          <a:endParaRPr lang="en-US" dirty="0"/>
        </a:p>
      </dgm:t>
    </dgm:pt>
    <dgm:pt modelId="{7398235A-3066-4976-9010-4F37269BCE53}" type="parTrans" cxnId="{55E51344-FFA3-4F94-BE21-3E594CC5B6EB}">
      <dgm:prSet/>
      <dgm:spPr/>
      <dgm:t>
        <a:bodyPr/>
        <a:lstStyle/>
        <a:p>
          <a:endParaRPr lang="en-US"/>
        </a:p>
      </dgm:t>
    </dgm:pt>
    <dgm:pt modelId="{B968666A-CB9A-45FB-8537-0D668C2177A9}" type="sibTrans" cxnId="{55E51344-FFA3-4F94-BE21-3E594CC5B6EB}">
      <dgm:prSet/>
      <dgm:spPr/>
      <dgm:t>
        <a:bodyPr/>
        <a:lstStyle/>
        <a:p>
          <a:endParaRPr lang="en-US"/>
        </a:p>
      </dgm:t>
    </dgm:pt>
    <dgm:pt modelId="{03B225B2-2828-4EB4-96DE-DA67CC38DB7A}">
      <dgm:prSet phldrT="[Text]"/>
      <dgm:spPr/>
      <dgm:t>
        <a:bodyPr/>
        <a:lstStyle/>
        <a:p>
          <a:r>
            <a:rPr lang="en-US" dirty="0" smtClean="0"/>
            <a:t>Anemia </a:t>
          </a:r>
          <a:endParaRPr lang="en-US" dirty="0"/>
        </a:p>
      </dgm:t>
    </dgm:pt>
    <dgm:pt modelId="{7E6B46D4-59BF-47D8-8431-6EF52E0E8FC7}" type="parTrans" cxnId="{FACA6E5E-271C-45B4-824C-3C84697E3F2C}">
      <dgm:prSet/>
      <dgm:spPr/>
      <dgm:t>
        <a:bodyPr/>
        <a:lstStyle/>
        <a:p>
          <a:endParaRPr lang="en-US"/>
        </a:p>
      </dgm:t>
    </dgm:pt>
    <dgm:pt modelId="{3B68F950-FA51-4F2A-AA12-043F38C0F643}" type="sibTrans" cxnId="{FACA6E5E-271C-45B4-824C-3C84697E3F2C}">
      <dgm:prSet/>
      <dgm:spPr/>
      <dgm:t>
        <a:bodyPr/>
        <a:lstStyle/>
        <a:p>
          <a:endParaRPr lang="en-US"/>
        </a:p>
      </dgm:t>
    </dgm:pt>
    <dgm:pt modelId="{C02E3E6E-C662-4380-B287-92927266A696}">
      <dgm:prSet phldrT="[Text]"/>
      <dgm:spPr/>
      <dgm:t>
        <a:bodyPr/>
        <a:lstStyle/>
        <a:p>
          <a:r>
            <a:rPr lang="en-US" dirty="0" smtClean="0"/>
            <a:t>Pregnancy outcomes</a:t>
          </a:r>
          <a:endParaRPr lang="en-US" dirty="0"/>
        </a:p>
      </dgm:t>
    </dgm:pt>
    <dgm:pt modelId="{2D975DE2-30CD-4DCD-98E9-714652E61254}" type="parTrans" cxnId="{C5AB24BD-C719-41AB-9A89-1AEAFEC62010}">
      <dgm:prSet/>
      <dgm:spPr/>
      <dgm:t>
        <a:bodyPr/>
        <a:lstStyle/>
        <a:p>
          <a:endParaRPr lang="en-US"/>
        </a:p>
      </dgm:t>
    </dgm:pt>
    <dgm:pt modelId="{7E71ACED-E101-4FA5-BCFC-3F90F0FDACF9}" type="sibTrans" cxnId="{C5AB24BD-C719-41AB-9A89-1AEAFEC62010}">
      <dgm:prSet/>
      <dgm:spPr/>
      <dgm:t>
        <a:bodyPr/>
        <a:lstStyle/>
        <a:p>
          <a:endParaRPr lang="en-US"/>
        </a:p>
      </dgm:t>
    </dgm:pt>
    <dgm:pt modelId="{676DAEBB-F665-4BD7-9926-646FEC2B14D8}">
      <dgm:prSet phldrT="[Text]"/>
      <dgm:spPr/>
      <dgm:t>
        <a:bodyPr/>
        <a:lstStyle/>
        <a:p>
          <a:r>
            <a:rPr lang="en-US" dirty="0" smtClean="0"/>
            <a:t>About 23% of patients</a:t>
          </a:r>
          <a:endParaRPr lang="en-US" dirty="0"/>
        </a:p>
      </dgm:t>
    </dgm:pt>
    <dgm:pt modelId="{0654F5D7-FEF8-4C81-A12C-E67F879AC075}" type="parTrans" cxnId="{634C6D31-72E1-477B-85A6-0A5B830B8DB7}">
      <dgm:prSet/>
      <dgm:spPr/>
      <dgm:t>
        <a:bodyPr/>
        <a:lstStyle/>
        <a:p>
          <a:endParaRPr lang="en-US"/>
        </a:p>
      </dgm:t>
    </dgm:pt>
    <dgm:pt modelId="{3D859851-D7BC-4598-9F28-176B063B5CDF}" type="sibTrans" cxnId="{634C6D31-72E1-477B-85A6-0A5B830B8DB7}">
      <dgm:prSet/>
      <dgm:spPr/>
      <dgm:t>
        <a:bodyPr/>
        <a:lstStyle/>
        <a:p>
          <a:endParaRPr lang="en-US"/>
        </a:p>
      </dgm:t>
    </dgm:pt>
    <dgm:pt modelId="{5725069F-BC05-4FEE-BEDE-CD266E937D25}">
      <dgm:prSet phldrT="[Text]"/>
      <dgm:spPr/>
      <dgm:t>
        <a:bodyPr/>
        <a:lstStyle/>
        <a:p>
          <a:r>
            <a:rPr lang="en-US" dirty="0" smtClean="0"/>
            <a:t>Hemolytic </a:t>
          </a:r>
          <a:endParaRPr lang="en-US" dirty="0"/>
        </a:p>
      </dgm:t>
    </dgm:pt>
    <dgm:pt modelId="{97B5A08B-34A4-430B-A579-9C502393FBFC}" type="parTrans" cxnId="{A862F01A-3328-40DB-B079-F44E9870F59B}">
      <dgm:prSet/>
      <dgm:spPr/>
      <dgm:t>
        <a:bodyPr/>
        <a:lstStyle/>
        <a:p>
          <a:endParaRPr lang="en-US"/>
        </a:p>
      </dgm:t>
    </dgm:pt>
    <dgm:pt modelId="{CE5881B1-1FDC-4CE9-B22D-6188376C39DE}" type="sibTrans" cxnId="{A862F01A-3328-40DB-B079-F44E9870F59B}">
      <dgm:prSet/>
      <dgm:spPr/>
      <dgm:t>
        <a:bodyPr/>
        <a:lstStyle/>
        <a:p>
          <a:endParaRPr lang="en-US"/>
        </a:p>
      </dgm:t>
    </dgm:pt>
    <dgm:pt modelId="{42AF0973-4F6C-4E21-845C-DD3603F42D98}">
      <dgm:prSet phldrT="[Text]"/>
      <dgm:spPr/>
      <dgm:t>
        <a:bodyPr/>
        <a:lstStyle/>
        <a:p>
          <a:r>
            <a:rPr lang="en-US" dirty="0" smtClean="0"/>
            <a:t>5% preterm labor rates</a:t>
          </a:r>
          <a:endParaRPr lang="en-US" dirty="0"/>
        </a:p>
      </dgm:t>
    </dgm:pt>
    <dgm:pt modelId="{BEF568A4-FA2D-4A8F-897C-F7737B7C557E}" type="parTrans" cxnId="{54640A70-2132-48AF-AA9C-7BF06AF601E1}">
      <dgm:prSet/>
      <dgm:spPr/>
      <dgm:t>
        <a:bodyPr/>
        <a:lstStyle/>
        <a:p>
          <a:endParaRPr lang="en-US"/>
        </a:p>
      </dgm:t>
    </dgm:pt>
    <dgm:pt modelId="{343BC1FA-5F4F-45C5-86E7-094BF2B1DCF9}" type="sibTrans" cxnId="{54640A70-2132-48AF-AA9C-7BF06AF601E1}">
      <dgm:prSet/>
      <dgm:spPr/>
      <dgm:t>
        <a:bodyPr/>
        <a:lstStyle/>
        <a:p>
          <a:endParaRPr lang="en-US"/>
        </a:p>
      </dgm:t>
    </dgm:pt>
    <dgm:pt modelId="{386140DB-E9D6-472F-841F-49AE2098F63B}">
      <dgm:prSet phldrT="[Text]"/>
      <dgm:spPr/>
      <dgm:t>
        <a:bodyPr/>
        <a:lstStyle/>
        <a:p>
          <a:r>
            <a:rPr lang="en-US" dirty="0" smtClean="0"/>
            <a:t>Similar  rate to general OB population (NOT a risk factor for preterm labor)</a:t>
          </a:r>
          <a:endParaRPr lang="en-US" dirty="0"/>
        </a:p>
      </dgm:t>
    </dgm:pt>
    <dgm:pt modelId="{FB4672A1-2C9D-498E-93C3-E1D275E973E0}" type="parTrans" cxnId="{E8E20AEA-70D2-438F-8D2E-F9A0FA40FB6E}">
      <dgm:prSet/>
      <dgm:spPr/>
      <dgm:t>
        <a:bodyPr/>
        <a:lstStyle/>
        <a:p>
          <a:endParaRPr lang="en-US"/>
        </a:p>
      </dgm:t>
    </dgm:pt>
    <dgm:pt modelId="{8AB885ED-E8B2-4BFD-AF89-9CCCD6A63567}" type="sibTrans" cxnId="{E8E20AEA-70D2-438F-8D2E-F9A0FA40FB6E}">
      <dgm:prSet/>
      <dgm:spPr/>
      <dgm:t>
        <a:bodyPr/>
        <a:lstStyle/>
        <a:p>
          <a:endParaRPr lang="en-US"/>
        </a:p>
      </dgm:t>
    </dgm:pt>
    <dgm:pt modelId="{9759A6EF-844B-4A46-A62A-DC5D491EB3BB}" type="pres">
      <dgm:prSet presAssocID="{FC7D791A-650F-4DC6-A04D-31A7C93C57E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BD51CB-A075-480A-BA96-F7ACA22D4AB1}" type="pres">
      <dgm:prSet presAssocID="{A812FBDC-6A7D-42E2-937C-A800A1E93243}" presName="linNode" presStyleCnt="0"/>
      <dgm:spPr/>
    </dgm:pt>
    <dgm:pt modelId="{94185979-A0CB-41AD-B832-44C13F1973F6}" type="pres">
      <dgm:prSet presAssocID="{A812FBDC-6A7D-42E2-937C-A800A1E93243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86DCBE-0531-4B05-A2EF-BB826B6F1E52}" type="pres">
      <dgm:prSet presAssocID="{A812FBDC-6A7D-42E2-937C-A800A1E93243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9F1DF8-34C0-452F-A36F-3BB0E4AFC727}" type="pres">
      <dgm:prSet presAssocID="{3D70236E-17B2-418E-9136-792D64E164BA}" presName="sp" presStyleCnt="0"/>
      <dgm:spPr/>
    </dgm:pt>
    <dgm:pt modelId="{1CB591DD-F9B8-4EB4-A776-8AF2793EEB97}" type="pres">
      <dgm:prSet presAssocID="{03B225B2-2828-4EB4-96DE-DA67CC38DB7A}" presName="linNode" presStyleCnt="0"/>
      <dgm:spPr/>
    </dgm:pt>
    <dgm:pt modelId="{D08DDD0A-D82F-4286-81D9-559B34C2DE01}" type="pres">
      <dgm:prSet presAssocID="{03B225B2-2828-4EB4-96DE-DA67CC38DB7A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C427C-E152-4AD2-87A1-984FD45D93E4}" type="pres">
      <dgm:prSet presAssocID="{03B225B2-2828-4EB4-96DE-DA67CC38DB7A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B20FB6-E1CF-429B-BE0C-AADE425C95AB}" type="pres">
      <dgm:prSet presAssocID="{3B68F950-FA51-4F2A-AA12-043F38C0F643}" presName="sp" presStyleCnt="0"/>
      <dgm:spPr/>
    </dgm:pt>
    <dgm:pt modelId="{27F3ABC1-63B2-4743-9540-5D1A26722343}" type="pres">
      <dgm:prSet presAssocID="{F0B273D9-2D00-425F-A270-CAB2CFF9D50C}" presName="linNode" presStyleCnt="0"/>
      <dgm:spPr/>
    </dgm:pt>
    <dgm:pt modelId="{6391F3E5-DD77-4FA7-A7DE-070D307D26EA}" type="pres">
      <dgm:prSet presAssocID="{F0B273D9-2D00-425F-A270-CAB2CFF9D50C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AC01C-151B-40C7-A5FD-8333A2909906}" type="pres">
      <dgm:prSet presAssocID="{F0B273D9-2D00-425F-A270-CAB2CFF9D50C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29BB4-B362-4D08-AF16-DE374A96EFF6}" type="pres">
      <dgm:prSet presAssocID="{D31E9F40-2B87-46A6-95A0-A57B36EF9ED4}" presName="sp" presStyleCnt="0"/>
      <dgm:spPr/>
    </dgm:pt>
    <dgm:pt modelId="{57594720-0736-419A-823E-BD1A76CF28A8}" type="pres">
      <dgm:prSet presAssocID="{38266635-5187-444C-9869-8FD0D14D9199}" presName="linNode" presStyleCnt="0"/>
      <dgm:spPr/>
    </dgm:pt>
    <dgm:pt modelId="{C98F1ED2-D3F1-4523-BA09-D8525F810766}" type="pres">
      <dgm:prSet presAssocID="{38266635-5187-444C-9869-8FD0D14D9199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4270B7-78F9-4B49-AEAB-5972D8B169CF}" type="pres">
      <dgm:prSet presAssocID="{38266635-5187-444C-9869-8FD0D14D9199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E349D-F379-49D9-9174-7A02FE36C9B0}" type="pres">
      <dgm:prSet presAssocID="{CBE6DBA5-50CB-49D6-A094-3486EB44F187}" presName="sp" presStyleCnt="0"/>
      <dgm:spPr/>
    </dgm:pt>
    <dgm:pt modelId="{07A280BE-034C-4755-9EE0-772201D1BA23}" type="pres">
      <dgm:prSet presAssocID="{C02E3E6E-C662-4380-B287-92927266A696}" presName="linNode" presStyleCnt="0"/>
      <dgm:spPr/>
    </dgm:pt>
    <dgm:pt modelId="{3CA60FD4-332B-4ACA-822F-FFBFC1704FC0}" type="pres">
      <dgm:prSet presAssocID="{C02E3E6E-C662-4380-B287-92927266A696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3112C-40C0-4778-A6CC-F0977E6CE5ED}" type="pres">
      <dgm:prSet presAssocID="{C02E3E6E-C662-4380-B287-92927266A696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DDCDC4-DE0D-4A78-A03D-662C1E2E6C58}" type="presOf" srcId="{F0B273D9-2D00-425F-A270-CAB2CFF9D50C}" destId="{6391F3E5-DD77-4FA7-A7DE-070D307D26EA}" srcOrd="0" destOrd="0" presId="urn:microsoft.com/office/officeart/2005/8/layout/vList5"/>
    <dgm:cxn modelId="{1675711A-D814-425F-998D-367D172FEE10}" type="presOf" srcId="{E8C06B62-078F-45B2-92EC-741D28FF08E6}" destId="{144270B7-78F9-4B49-AEAB-5972D8B169CF}" srcOrd="0" destOrd="1" presId="urn:microsoft.com/office/officeart/2005/8/layout/vList5"/>
    <dgm:cxn modelId="{D05F6F74-C743-4F20-957D-D9000038AB3E}" type="presOf" srcId="{386140DB-E9D6-472F-841F-49AE2098F63B}" destId="{3A33112C-40C0-4778-A6CC-F0977E6CE5ED}" srcOrd="0" destOrd="1" presId="urn:microsoft.com/office/officeart/2005/8/layout/vList5"/>
    <dgm:cxn modelId="{54640A70-2132-48AF-AA9C-7BF06AF601E1}" srcId="{C02E3E6E-C662-4380-B287-92927266A696}" destId="{42AF0973-4F6C-4E21-845C-DD3603F42D98}" srcOrd="0" destOrd="0" parTransId="{BEF568A4-FA2D-4A8F-897C-F7737B7C557E}" sibTransId="{343BC1FA-5F4F-45C5-86E7-094BF2B1DCF9}"/>
    <dgm:cxn modelId="{DEEA7C37-8566-4BD0-88BA-568BA70817CE}" srcId="{38266635-5187-444C-9869-8FD0D14D9199}" destId="{110AAF6A-0BC4-4A98-9970-86111E9B5826}" srcOrd="0" destOrd="0" parTransId="{660E0B7E-725B-48BA-B65E-7340A53FCF8A}" sibTransId="{F45467E4-35AE-47D6-B325-8952C8E7B57B}"/>
    <dgm:cxn modelId="{E8E20AEA-70D2-438F-8D2E-F9A0FA40FB6E}" srcId="{C02E3E6E-C662-4380-B287-92927266A696}" destId="{386140DB-E9D6-472F-841F-49AE2098F63B}" srcOrd="1" destOrd="0" parTransId="{FB4672A1-2C9D-498E-93C3-E1D275E973E0}" sibTransId="{8AB885ED-E8B2-4BFD-AF89-9CCCD6A63567}"/>
    <dgm:cxn modelId="{2EA65F4C-EBC8-4280-978B-D17A09F884CF}" srcId="{F0B273D9-2D00-425F-A270-CAB2CFF9D50C}" destId="{E58B4E5D-F1C1-487D-93B9-E347DF90ED11}" srcOrd="0" destOrd="0" parTransId="{EB5F39EA-E7E9-47B1-8538-F9CE4A3CCC59}" sibTransId="{164EE3A8-D50A-4DDF-B547-6AAB098132FB}"/>
    <dgm:cxn modelId="{E472DF1D-3D21-4B2B-B841-EB22D9A901F4}" srcId="{FC7D791A-650F-4DC6-A04D-31A7C93C57E4}" destId="{A812FBDC-6A7D-42E2-937C-A800A1E93243}" srcOrd="0" destOrd="0" parTransId="{A1FC1AE0-00A3-4682-8A50-638DB502F03B}" sibTransId="{3D70236E-17B2-418E-9136-792D64E164BA}"/>
    <dgm:cxn modelId="{9B892BAA-88F9-4926-AB09-D8F0A749EBC6}" type="presOf" srcId="{E85BB50D-D89A-456D-ABC8-E18CBBD31F84}" destId="{A586DCBE-0531-4B05-A2EF-BB826B6F1E52}" srcOrd="0" destOrd="1" presId="urn:microsoft.com/office/officeart/2005/8/layout/vList5"/>
    <dgm:cxn modelId="{401FBCC6-DE09-467C-A8DB-0811E575BB06}" type="presOf" srcId="{676DAEBB-F665-4BD7-9926-646FEC2B14D8}" destId="{C1AC427C-E152-4AD2-87A1-984FD45D93E4}" srcOrd="0" destOrd="0" presId="urn:microsoft.com/office/officeart/2005/8/layout/vList5"/>
    <dgm:cxn modelId="{9104AA1D-3F41-4B8B-A4D0-6F30E16A77E9}" type="presOf" srcId="{5D6CA721-A579-4348-9429-034B0851C3FC}" destId="{A586DCBE-0531-4B05-A2EF-BB826B6F1E52}" srcOrd="0" destOrd="0" presId="urn:microsoft.com/office/officeart/2005/8/layout/vList5"/>
    <dgm:cxn modelId="{C44A6CDA-C9F5-421C-8278-8C9010105429}" srcId="{A812FBDC-6A7D-42E2-937C-A800A1E93243}" destId="{5D6CA721-A579-4348-9429-034B0851C3FC}" srcOrd="0" destOrd="0" parTransId="{F2CE360E-1A8A-4251-8B45-7E84D167EA68}" sibTransId="{5D021E00-36E1-4352-B6D5-24D732D4FA9E}"/>
    <dgm:cxn modelId="{1AEDD8E4-BBE7-421C-9411-DAAA308ACA53}" type="presOf" srcId="{110AAF6A-0BC4-4A98-9970-86111E9B5826}" destId="{144270B7-78F9-4B49-AEAB-5972D8B169CF}" srcOrd="0" destOrd="0" presId="urn:microsoft.com/office/officeart/2005/8/layout/vList5"/>
    <dgm:cxn modelId="{8135BC2E-9F40-4E75-8989-BC4B94B33DEE}" type="presOf" srcId="{42AF0973-4F6C-4E21-845C-DD3603F42D98}" destId="{3A33112C-40C0-4778-A6CC-F0977E6CE5ED}" srcOrd="0" destOrd="0" presId="urn:microsoft.com/office/officeart/2005/8/layout/vList5"/>
    <dgm:cxn modelId="{CA7114A3-5F16-45B3-AF46-40DCDDBB52F9}" type="presOf" srcId="{03B225B2-2828-4EB4-96DE-DA67CC38DB7A}" destId="{D08DDD0A-D82F-4286-81D9-559B34C2DE01}" srcOrd="0" destOrd="0" presId="urn:microsoft.com/office/officeart/2005/8/layout/vList5"/>
    <dgm:cxn modelId="{55E51344-FFA3-4F94-BE21-3E594CC5B6EB}" srcId="{38266635-5187-444C-9869-8FD0D14D9199}" destId="{E8C06B62-078F-45B2-92EC-741D28FF08E6}" srcOrd="1" destOrd="0" parTransId="{7398235A-3066-4976-9010-4F37269BCE53}" sibTransId="{B968666A-CB9A-45FB-8537-0D668C2177A9}"/>
    <dgm:cxn modelId="{8013ABA8-1C35-4E1B-B5AE-34463CBF382A}" type="presOf" srcId="{5725069F-BC05-4FEE-BEDE-CD266E937D25}" destId="{C1AC427C-E152-4AD2-87A1-984FD45D93E4}" srcOrd="0" destOrd="1" presId="urn:microsoft.com/office/officeart/2005/8/layout/vList5"/>
    <dgm:cxn modelId="{C5AB24BD-C719-41AB-9A89-1AEAFEC62010}" srcId="{FC7D791A-650F-4DC6-A04D-31A7C93C57E4}" destId="{C02E3E6E-C662-4380-B287-92927266A696}" srcOrd="4" destOrd="0" parTransId="{2D975DE2-30CD-4DCD-98E9-714652E61254}" sibTransId="{7E71ACED-E101-4FA5-BCFC-3F90F0FDACF9}"/>
    <dgm:cxn modelId="{3BAE682A-DCF2-4D4B-8BAF-1FAE4CDFAF1E}" type="presOf" srcId="{C02E3E6E-C662-4380-B287-92927266A696}" destId="{3CA60FD4-332B-4ACA-822F-FFBFC1704FC0}" srcOrd="0" destOrd="0" presId="urn:microsoft.com/office/officeart/2005/8/layout/vList5"/>
    <dgm:cxn modelId="{FACA6E5E-271C-45B4-824C-3C84697E3F2C}" srcId="{FC7D791A-650F-4DC6-A04D-31A7C93C57E4}" destId="{03B225B2-2828-4EB4-96DE-DA67CC38DB7A}" srcOrd="1" destOrd="0" parTransId="{7E6B46D4-59BF-47D8-8431-6EF52E0E8FC7}" sibTransId="{3B68F950-FA51-4F2A-AA12-043F38C0F643}"/>
    <dgm:cxn modelId="{6A570CAB-5FE7-4BFF-A315-3CDFA3DCB454}" srcId="{FC7D791A-650F-4DC6-A04D-31A7C93C57E4}" destId="{F0B273D9-2D00-425F-A270-CAB2CFF9D50C}" srcOrd="2" destOrd="0" parTransId="{854AE9EC-977B-4E1C-9D11-ED9D21029392}" sibTransId="{D31E9F40-2B87-46A6-95A0-A57B36EF9ED4}"/>
    <dgm:cxn modelId="{87B44998-D1D0-4251-BF7F-0D864A7663CF}" srcId="{A812FBDC-6A7D-42E2-937C-A800A1E93243}" destId="{E85BB50D-D89A-456D-ABC8-E18CBBD31F84}" srcOrd="1" destOrd="0" parTransId="{CDF85423-F640-4A51-87F0-AEC604FE529D}" sibTransId="{91E6162D-1458-4115-9B4B-D4F09A19E4C4}"/>
    <dgm:cxn modelId="{634C6D31-72E1-477B-85A6-0A5B830B8DB7}" srcId="{03B225B2-2828-4EB4-96DE-DA67CC38DB7A}" destId="{676DAEBB-F665-4BD7-9926-646FEC2B14D8}" srcOrd="0" destOrd="0" parTransId="{0654F5D7-FEF8-4C81-A12C-E67F879AC075}" sibTransId="{3D859851-D7BC-4598-9F28-176B063B5CDF}"/>
    <dgm:cxn modelId="{3E7841C9-A34E-4282-88FD-6B979C281180}" type="presOf" srcId="{A812FBDC-6A7D-42E2-937C-A800A1E93243}" destId="{94185979-A0CB-41AD-B832-44C13F1973F6}" srcOrd="0" destOrd="0" presId="urn:microsoft.com/office/officeart/2005/8/layout/vList5"/>
    <dgm:cxn modelId="{A862F01A-3328-40DB-B079-F44E9870F59B}" srcId="{03B225B2-2828-4EB4-96DE-DA67CC38DB7A}" destId="{5725069F-BC05-4FEE-BEDE-CD266E937D25}" srcOrd="1" destOrd="0" parTransId="{97B5A08B-34A4-430B-A579-9C502393FBFC}" sibTransId="{CE5881B1-1FDC-4CE9-B22D-6188376C39DE}"/>
    <dgm:cxn modelId="{41766A18-CCB6-4170-8D90-58F3F80DDFBA}" srcId="{FC7D791A-650F-4DC6-A04D-31A7C93C57E4}" destId="{38266635-5187-444C-9869-8FD0D14D9199}" srcOrd="3" destOrd="0" parTransId="{E9CD2E04-DC67-4A28-A6BE-AF49D717B0DD}" sibTransId="{CBE6DBA5-50CB-49D6-A094-3486EB44F187}"/>
    <dgm:cxn modelId="{D5453D06-2B0F-432F-B573-3136F4753190}" type="presOf" srcId="{FC7D791A-650F-4DC6-A04D-31A7C93C57E4}" destId="{9759A6EF-844B-4A46-A62A-DC5D491EB3BB}" srcOrd="0" destOrd="0" presId="urn:microsoft.com/office/officeart/2005/8/layout/vList5"/>
    <dgm:cxn modelId="{2D21BB44-FEDC-4682-AFA4-4C09B923D859}" type="presOf" srcId="{38266635-5187-444C-9869-8FD0D14D9199}" destId="{C98F1ED2-D3F1-4523-BA09-D8525F810766}" srcOrd="0" destOrd="0" presId="urn:microsoft.com/office/officeart/2005/8/layout/vList5"/>
    <dgm:cxn modelId="{05B259B5-0869-4CAA-B6A9-B8C6E8B38B6E}" type="presOf" srcId="{E58B4E5D-F1C1-487D-93B9-E347DF90ED11}" destId="{E99AC01C-151B-40C7-A5FD-8333A2909906}" srcOrd="0" destOrd="0" presId="urn:microsoft.com/office/officeart/2005/8/layout/vList5"/>
    <dgm:cxn modelId="{86E37783-EDB8-4CC9-924C-41580A8A9C57}" type="presParOf" srcId="{9759A6EF-844B-4A46-A62A-DC5D491EB3BB}" destId="{A7BD51CB-A075-480A-BA96-F7ACA22D4AB1}" srcOrd="0" destOrd="0" presId="urn:microsoft.com/office/officeart/2005/8/layout/vList5"/>
    <dgm:cxn modelId="{F0333740-0DC2-4388-B803-818F340EC4EA}" type="presParOf" srcId="{A7BD51CB-A075-480A-BA96-F7ACA22D4AB1}" destId="{94185979-A0CB-41AD-B832-44C13F1973F6}" srcOrd="0" destOrd="0" presId="urn:microsoft.com/office/officeart/2005/8/layout/vList5"/>
    <dgm:cxn modelId="{2F918D0B-97B3-4C5B-9477-A4AB29D82CF8}" type="presParOf" srcId="{A7BD51CB-A075-480A-BA96-F7ACA22D4AB1}" destId="{A586DCBE-0531-4B05-A2EF-BB826B6F1E52}" srcOrd="1" destOrd="0" presId="urn:microsoft.com/office/officeart/2005/8/layout/vList5"/>
    <dgm:cxn modelId="{774C36D1-D0DD-4FC6-B36B-71BBA6563399}" type="presParOf" srcId="{9759A6EF-844B-4A46-A62A-DC5D491EB3BB}" destId="{B19F1DF8-34C0-452F-A36F-3BB0E4AFC727}" srcOrd="1" destOrd="0" presId="urn:microsoft.com/office/officeart/2005/8/layout/vList5"/>
    <dgm:cxn modelId="{D06B4FA5-9E6F-4BE1-8D5C-3735F970566F}" type="presParOf" srcId="{9759A6EF-844B-4A46-A62A-DC5D491EB3BB}" destId="{1CB591DD-F9B8-4EB4-A776-8AF2793EEB97}" srcOrd="2" destOrd="0" presId="urn:microsoft.com/office/officeart/2005/8/layout/vList5"/>
    <dgm:cxn modelId="{7BB2DB27-1424-45B5-BCEA-A6C25DBAB5B2}" type="presParOf" srcId="{1CB591DD-F9B8-4EB4-A776-8AF2793EEB97}" destId="{D08DDD0A-D82F-4286-81D9-559B34C2DE01}" srcOrd="0" destOrd="0" presId="urn:microsoft.com/office/officeart/2005/8/layout/vList5"/>
    <dgm:cxn modelId="{33C546A3-095F-4373-A3ED-21CB43561ED2}" type="presParOf" srcId="{1CB591DD-F9B8-4EB4-A776-8AF2793EEB97}" destId="{C1AC427C-E152-4AD2-87A1-984FD45D93E4}" srcOrd="1" destOrd="0" presId="urn:microsoft.com/office/officeart/2005/8/layout/vList5"/>
    <dgm:cxn modelId="{495E92D4-2760-41FB-890C-54CBD8BEDFD9}" type="presParOf" srcId="{9759A6EF-844B-4A46-A62A-DC5D491EB3BB}" destId="{E4B20FB6-E1CF-429B-BE0C-AADE425C95AB}" srcOrd="3" destOrd="0" presId="urn:microsoft.com/office/officeart/2005/8/layout/vList5"/>
    <dgm:cxn modelId="{8CFD00F7-429D-4D12-A64B-B887F0958A0C}" type="presParOf" srcId="{9759A6EF-844B-4A46-A62A-DC5D491EB3BB}" destId="{27F3ABC1-63B2-4743-9540-5D1A26722343}" srcOrd="4" destOrd="0" presId="urn:microsoft.com/office/officeart/2005/8/layout/vList5"/>
    <dgm:cxn modelId="{95F662B2-EF41-458D-AC6A-F7A5C4FE4DD5}" type="presParOf" srcId="{27F3ABC1-63B2-4743-9540-5D1A26722343}" destId="{6391F3E5-DD77-4FA7-A7DE-070D307D26EA}" srcOrd="0" destOrd="0" presId="urn:microsoft.com/office/officeart/2005/8/layout/vList5"/>
    <dgm:cxn modelId="{516F283A-0603-45DB-A44E-F6465D7A1749}" type="presParOf" srcId="{27F3ABC1-63B2-4743-9540-5D1A26722343}" destId="{E99AC01C-151B-40C7-A5FD-8333A2909906}" srcOrd="1" destOrd="0" presId="urn:microsoft.com/office/officeart/2005/8/layout/vList5"/>
    <dgm:cxn modelId="{A421166A-4B35-49DB-9608-D1688A06A81C}" type="presParOf" srcId="{9759A6EF-844B-4A46-A62A-DC5D491EB3BB}" destId="{EF429BB4-B362-4D08-AF16-DE374A96EFF6}" srcOrd="5" destOrd="0" presId="urn:microsoft.com/office/officeart/2005/8/layout/vList5"/>
    <dgm:cxn modelId="{223F0F61-AB1A-4CE1-A191-A6FEA8D65BE6}" type="presParOf" srcId="{9759A6EF-844B-4A46-A62A-DC5D491EB3BB}" destId="{57594720-0736-419A-823E-BD1A76CF28A8}" srcOrd="6" destOrd="0" presId="urn:microsoft.com/office/officeart/2005/8/layout/vList5"/>
    <dgm:cxn modelId="{4A5A4086-F42C-4DD0-95BB-843DFF5958C2}" type="presParOf" srcId="{57594720-0736-419A-823E-BD1A76CF28A8}" destId="{C98F1ED2-D3F1-4523-BA09-D8525F810766}" srcOrd="0" destOrd="0" presId="urn:microsoft.com/office/officeart/2005/8/layout/vList5"/>
    <dgm:cxn modelId="{B2EE5C9D-867B-414C-88A6-D6B5BD47A0D7}" type="presParOf" srcId="{57594720-0736-419A-823E-BD1A76CF28A8}" destId="{144270B7-78F9-4B49-AEAB-5972D8B169CF}" srcOrd="1" destOrd="0" presId="urn:microsoft.com/office/officeart/2005/8/layout/vList5"/>
    <dgm:cxn modelId="{2C017150-1578-40D7-ABF7-2760BF24FD42}" type="presParOf" srcId="{9759A6EF-844B-4A46-A62A-DC5D491EB3BB}" destId="{F8AE349D-F379-49D9-9174-7A02FE36C9B0}" srcOrd="7" destOrd="0" presId="urn:microsoft.com/office/officeart/2005/8/layout/vList5"/>
    <dgm:cxn modelId="{7AB4CBA3-FF68-4C88-9386-96A77511EC04}" type="presParOf" srcId="{9759A6EF-844B-4A46-A62A-DC5D491EB3BB}" destId="{07A280BE-034C-4755-9EE0-772201D1BA23}" srcOrd="8" destOrd="0" presId="urn:microsoft.com/office/officeart/2005/8/layout/vList5"/>
    <dgm:cxn modelId="{5E7F7706-EEAC-40AF-BAEC-CC1D7203488C}" type="presParOf" srcId="{07A280BE-034C-4755-9EE0-772201D1BA23}" destId="{3CA60FD4-332B-4ACA-822F-FFBFC1704FC0}" srcOrd="0" destOrd="0" presId="urn:microsoft.com/office/officeart/2005/8/layout/vList5"/>
    <dgm:cxn modelId="{CB22B8AC-F227-4832-9C35-106A36724FA0}" type="presParOf" srcId="{07A280BE-034C-4755-9EE0-772201D1BA23}" destId="{3A33112C-40C0-4778-A6CC-F0977E6CE5E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BF77F24A-2CDE-4850-8A71-670A7068BC1D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8018"/>
            <a:ext cx="5661660" cy="422338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A53CF614-DA9D-401C-9B8F-E4A49FCA3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433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CF614-DA9D-401C-9B8F-E4A49FCA336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CF614-DA9D-401C-9B8F-E4A49FCA336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CF614-DA9D-401C-9B8F-E4A49FCA336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C7DFD-7192-40E9-A156-CC6A2E129AE5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040" y="568861"/>
            <a:ext cx="7806240" cy="1143480"/>
          </a:xfrm>
        </p:spPr>
        <p:txBody>
          <a:bodyPr tIns="41473" bIns="4147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71040" y="1906761"/>
            <a:ext cx="7806240" cy="4319014"/>
          </a:xfrm>
        </p:spPr>
        <p:txBody>
          <a:bodyPr rIns="82945" bIns="41473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54BA0CB-85CA-4559-BA62-2617AB5BE0F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2A93CB-005F-4CAB-9953-88572CAEE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ooksidepress.org/Products/Military_OBGYN/Lab/UrineDipstick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ideline.gov/content.aspx?id=13683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ooksidepress.org/Products/Military_OBGYN/Lab/UrineDipstick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ideline.gov/content.aspx?id=13683" TargetMode="Externa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355848"/>
            <a:ext cx="8686800" cy="167335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“My Belly Hurts”: Approaching Abdominal Pain in the Pregnant Patient</a:t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129784"/>
            <a:ext cx="8001000" cy="119481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Isaac Schwartz, </a:t>
            </a:r>
            <a:r>
              <a:rPr lang="en-US" dirty="0" err="1" smtClean="0"/>
              <a:t>Dov</a:t>
            </a:r>
            <a:r>
              <a:rPr lang="en-US" dirty="0" smtClean="0"/>
              <a:t> </a:t>
            </a:r>
            <a:r>
              <a:rPr lang="en-US" dirty="0" err="1" smtClean="0"/>
              <a:t>Shalman</a:t>
            </a:r>
            <a:r>
              <a:rPr lang="en-US" dirty="0" smtClean="0"/>
              <a:t>, and Aaron Taylor</a:t>
            </a:r>
          </a:p>
          <a:p>
            <a:r>
              <a:rPr lang="en-US" dirty="0" smtClean="0"/>
              <a:t>Case Western Reserve University</a:t>
            </a:r>
          </a:p>
          <a:p>
            <a:r>
              <a:rPr lang="en-US" dirty="0" smtClean="0"/>
              <a:t>School of Medicine</a:t>
            </a:r>
          </a:p>
          <a:p>
            <a:r>
              <a:rPr lang="en-US" dirty="0" smtClean="0"/>
              <a:t>Cleveland, Ohio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4419600"/>
            <a:ext cx="8077200" cy="4328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400" dirty="0" smtClean="0">
                <a:solidFill>
                  <a:schemeClr val="accent1"/>
                </a:solidFill>
              </a:rPr>
              <a:t>A Problem Based Learning Module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Review of Systems*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0"/>
            <a:ext cx="9144000" cy="53339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there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anything else you would like to know </a:t>
            </a:r>
            <a:r>
              <a:rPr lang="en-US" sz="4000" dirty="0" smtClean="0">
                <a:solidFill>
                  <a:schemeClr val="bg1"/>
                </a:solidFill>
              </a:rPr>
              <a:t>in review of systems?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Fevers/chills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Irritation/Itching eyes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Sore throat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SOB currently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GI/GU as per HPI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Severe headache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1600" y="6248400"/>
            <a:ext cx="3351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*Found in “HPI at a glance”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top of page 2 in facilitator’s guide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Considering Abdominal </a:t>
            </a:r>
            <a:r>
              <a:rPr lang="en-US" dirty="0"/>
              <a:t>P</a:t>
            </a:r>
            <a:r>
              <a:rPr lang="en-US" dirty="0" smtClean="0"/>
              <a:t>ain in Pregnancy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Alone, each are common and benign in pregnancy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Abdominal discomfort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Nausea and vomiting (N/V)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More concerning pain is…</a:t>
            </a:r>
          </a:p>
          <a:p>
            <a:pPr lvl="1"/>
            <a:r>
              <a:rPr lang="en-US" i="1" dirty="0">
                <a:solidFill>
                  <a:schemeClr val="bg1"/>
                </a:solidFill>
              </a:rPr>
              <a:t>S</a:t>
            </a:r>
            <a:r>
              <a:rPr lang="en-US" i="1" dirty="0" smtClean="0">
                <a:solidFill>
                  <a:schemeClr val="bg1"/>
                </a:solidFill>
              </a:rPr>
              <a:t>evere</a:t>
            </a:r>
            <a:r>
              <a:rPr lang="en-US" dirty="0" smtClean="0">
                <a:solidFill>
                  <a:schemeClr val="bg1"/>
                </a:solidFill>
              </a:rPr>
              <a:t>, sudden in onset, constant, or with accompanying symptoms (n/v, headache, fever)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Peritoneal signs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Similar differential to non-pregnancy, but include pregnancy-related conditions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OB/GYN differential changes as pregnancy advances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47700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Kilpatrick C, &amp; </a:t>
            </a:r>
            <a:r>
              <a:rPr lang="en-US" sz="1000" dirty="0" err="1" smtClean="0">
                <a:solidFill>
                  <a:schemeClr val="bg1"/>
                </a:solidFill>
              </a:rPr>
              <a:t>Orejuela</a:t>
            </a:r>
            <a:r>
              <a:rPr lang="en-US" sz="1000" dirty="0" smtClean="0">
                <a:solidFill>
                  <a:schemeClr val="bg1"/>
                </a:solidFill>
              </a:rPr>
              <a:t> F. Approach to abdominal pain and the acute abdomen in pregnant and postpartum Women. Access On UPTODATE. Last updated 2/15/2012. Accessed on 2/20/2012.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Differential Diagnosis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0"/>
            <a:ext cx="9144000" cy="53339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4000" dirty="0" smtClean="0">
                <a:solidFill>
                  <a:schemeClr val="bg1"/>
                </a:solidFill>
              </a:rPr>
              <a:t>The Senior Resident asks, </a:t>
            </a:r>
            <a:r>
              <a:rPr lang="en-US" sz="4000" dirty="0" smtClean="0">
                <a:solidFill>
                  <a:srgbClr val="FFFF00"/>
                </a:solidFill>
              </a:rPr>
              <a:t>“For now, what is your differential diagnosis for this patient?”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 some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generate a </a:t>
            </a:r>
            <a:r>
              <a:rPr lang="en-US" sz="4000" dirty="0" smtClean="0">
                <a:solidFill>
                  <a:schemeClr val="bg1"/>
                </a:solidFill>
              </a:rPr>
              <a:t>differential </a:t>
            </a:r>
            <a:r>
              <a:rPr lang="en-US" sz="2800" dirty="0" smtClean="0">
                <a:solidFill>
                  <a:schemeClr val="bg1"/>
                </a:solidFill>
              </a:rPr>
              <a:t>( try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“buckets” approach- pg. 5 in facilitator’s guide)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4000" noProof="0" dirty="0" smtClean="0">
                <a:solidFill>
                  <a:schemeClr val="bg1"/>
                </a:solidFill>
              </a:rPr>
              <a:t>Summarizing the patient thus far may help</a:t>
            </a:r>
            <a:endParaRPr kumimoji="0" lang="en-US" sz="40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4000" noProof="0" dirty="0" smtClean="0">
              <a:solidFill>
                <a:schemeClr val="bg1"/>
              </a:solidFill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 Your </a:t>
            </a:r>
            <a:r>
              <a:rPr lang="en-US" dirty="0"/>
              <a:t>D</a:t>
            </a:r>
            <a:r>
              <a:rPr lang="en-US" dirty="0" smtClean="0"/>
              <a:t>ifferential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Draw from your original differential list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Tier your differential by urgency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3 groups: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Threatening to life of mother/fetus that should be ruled out/ cared for in the right away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More likely disease that may be less threatening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Less likely disease, but  should consider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2-4 examples per group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dirty="0" smtClean="0"/>
              <a:t>Differential Diagnosis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1523999"/>
            <a:ext cx="9144000" cy="4648201"/>
          </a:xfrm>
          <a:prstGeom prst="rect">
            <a:avLst/>
          </a:prstGeom>
        </p:spPr>
        <p:txBody>
          <a:bodyPr vert="horz" lIns="54864" tIns="91440" rtlCol="0">
            <a:normAutofit fontScale="62500" lnSpcReduction="20000"/>
          </a:bodyPr>
          <a:lstStyle/>
          <a:p>
            <a:pPr marL="438912" lvl="0" indent="-320040">
              <a:buClr>
                <a:schemeClr val="accent1"/>
              </a:buClr>
              <a:buSzPct val="80000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Disease that is urgently threatening to mom and/or fetus: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Acute appendicitis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Pre-</a:t>
            </a:r>
            <a:r>
              <a:rPr lang="en-US" sz="3200" dirty="0" err="1" smtClean="0">
                <a:solidFill>
                  <a:schemeClr val="bg1"/>
                </a:solidFill>
              </a:rPr>
              <a:t>eclampsia</a:t>
            </a:r>
            <a:r>
              <a:rPr lang="en-US" sz="3200" dirty="0" smtClean="0">
                <a:solidFill>
                  <a:schemeClr val="bg1"/>
                </a:solidFill>
              </a:rPr>
              <a:t>/HELLP (hemolysis, elevated liver enzymes, low platelets)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Placental abruption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Ovarian torsion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err="1" smtClean="0">
                <a:solidFill>
                  <a:schemeClr val="bg1"/>
                </a:solidFill>
              </a:rPr>
              <a:t>Chorioamnionitis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Likely Disease that is less threatening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UTI: cystitis, </a:t>
            </a:r>
            <a:r>
              <a:rPr lang="en-US" sz="3200" dirty="0" err="1" smtClean="0">
                <a:solidFill>
                  <a:schemeClr val="bg1"/>
                </a:solidFill>
              </a:rPr>
              <a:t>urethretis</a:t>
            </a:r>
            <a:r>
              <a:rPr lang="en-US" sz="3200" dirty="0" smtClean="0">
                <a:solidFill>
                  <a:schemeClr val="bg1"/>
                </a:solidFill>
              </a:rPr>
              <a:t>, acute </a:t>
            </a:r>
            <a:r>
              <a:rPr lang="en-US" sz="3200" dirty="0" err="1" smtClean="0">
                <a:solidFill>
                  <a:schemeClr val="bg1"/>
                </a:solidFill>
              </a:rPr>
              <a:t>pyelonephritis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err="1" smtClean="0">
                <a:solidFill>
                  <a:schemeClr val="bg1"/>
                </a:solidFill>
              </a:rPr>
              <a:t>Neprholithiasis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Gallbladder disease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err="1" smtClean="0">
                <a:solidFill>
                  <a:schemeClr val="bg1"/>
                </a:solidFill>
              </a:rPr>
              <a:t>Musculoskelatal</a:t>
            </a:r>
            <a:r>
              <a:rPr lang="en-US" sz="3200" dirty="0" smtClean="0">
                <a:solidFill>
                  <a:schemeClr val="bg1"/>
                </a:solidFill>
              </a:rPr>
              <a:t> pain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Ovarian/round ligament pain</a:t>
            </a: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Disease that is less likely but should be considered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Acute pancreatitis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Sickle cell crisis - medical history helps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6172200"/>
            <a:ext cx="9144000" cy="685800"/>
          </a:xfrm>
          <a:prstGeom prst="rect">
            <a:avLst/>
          </a:prstGeom>
        </p:spPr>
        <p:txBody>
          <a:bodyPr vert="horz" lIns="54864" tIns="91440" rtlCol="0">
            <a:normAutofit fontScale="47500" lnSpcReduction="20000"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Kilpatrick &amp; </a:t>
            </a:r>
            <a:r>
              <a:rPr lang="en-US" sz="3200" dirty="0" err="1" smtClean="0">
                <a:solidFill>
                  <a:schemeClr val="bg1"/>
                </a:solidFill>
              </a:rPr>
              <a:t>Orejuela</a:t>
            </a:r>
            <a:r>
              <a:rPr lang="en-US" sz="3200" dirty="0" smtClean="0">
                <a:solidFill>
                  <a:schemeClr val="bg1"/>
                </a:solidFill>
              </a:rPr>
              <a:t>. Approach to abdominal pain and the acute abdomen in pregnant and postpartum women. Accessed on Up To Date on 2/3/12.</a:t>
            </a:r>
          </a:p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Special thanks to  Dr. Maureen </a:t>
            </a:r>
            <a:r>
              <a:rPr lang="en-US" sz="3200" dirty="0" err="1" smtClean="0">
                <a:solidFill>
                  <a:schemeClr val="bg1"/>
                </a:solidFill>
              </a:rPr>
              <a:t>Suster</a:t>
            </a:r>
            <a:r>
              <a:rPr lang="en-US" sz="3200" dirty="0" smtClean="0">
                <a:solidFill>
                  <a:schemeClr val="bg1"/>
                </a:solidFill>
              </a:rPr>
              <a:t>, Dept of OBGYN at </a:t>
            </a:r>
            <a:r>
              <a:rPr lang="en-US" sz="3200" dirty="0" err="1" smtClean="0">
                <a:solidFill>
                  <a:schemeClr val="bg1"/>
                </a:solidFill>
              </a:rPr>
              <a:t>MetroHealth</a:t>
            </a:r>
            <a:r>
              <a:rPr lang="en-US" sz="3200" dirty="0" smtClean="0">
                <a:solidFill>
                  <a:schemeClr val="bg1"/>
                </a:solidFill>
              </a:rPr>
              <a:t> Hospital. Cleveland, OH.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resident remarks </a:t>
            </a:r>
            <a:r>
              <a:rPr lang="en-US" i="1" dirty="0" smtClean="0">
                <a:solidFill>
                  <a:schemeClr val="bg1"/>
                </a:solidFill>
              </a:rPr>
              <a:t>“OK, now your thinking like a doctor. What else do you need to know to help you care for the patient…..?”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Continue on with physical exam and labs/studies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Physical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1524001"/>
            <a:ext cx="8839200" cy="5029200"/>
          </a:xfrm>
          <a:prstGeom prst="rect">
            <a:avLst/>
          </a:prstGeom>
        </p:spPr>
        <p:txBody>
          <a:bodyPr vert="horz" lIns="54864" tIns="91440" rtlCol="0">
            <a:normAutofit fontScale="85000"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would you like to know in the exam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Vitals: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 T 98.9</a:t>
            </a:r>
            <a:r>
              <a:rPr lang="en-US" sz="3200" b="1" baseline="30000" dirty="0" smtClean="0"/>
              <a:t> </a:t>
            </a:r>
            <a:r>
              <a:rPr lang="en-US" sz="3200" b="1" baseline="30000" dirty="0" smtClean="0">
                <a:solidFill>
                  <a:schemeClr val="bg1"/>
                </a:solidFill>
              </a:rPr>
              <a:t>◦</a:t>
            </a:r>
            <a:r>
              <a:rPr lang="en-US" sz="3200" dirty="0" smtClean="0">
                <a:solidFill>
                  <a:schemeClr val="bg1"/>
                </a:solidFill>
              </a:rPr>
              <a:t>F</a:t>
            </a:r>
            <a:r>
              <a:rPr lang="en-US" sz="3200" dirty="0" smtClean="0"/>
              <a:t>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BP 88/56  HR 109  RR 20  SpO2 99% RA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lang="en-US" sz="3200" noProof="0" dirty="0" smtClean="0">
                <a:solidFill>
                  <a:schemeClr val="bg1"/>
                </a:solidFill>
              </a:rPr>
              <a:t>Appears uncomfortable, but no acute distress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CV: </a:t>
            </a:r>
            <a:r>
              <a:rPr lang="en-US" sz="3200" dirty="0" err="1">
                <a:solidFill>
                  <a:schemeClr val="bg1"/>
                </a:solidFill>
              </a:rPr>
              <a:t>T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achycardic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regular rhythm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Lungs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Clear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auscultation bilaterally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Abd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Soft, gravid, mildly tender </a:t>
            </a:r>
            <a:r>
              <a:rPr lang="en-US" sz="3200" dirty="0" smtClean="0">
                <a:solidFill>
                  <a:schemeClr val="bg1"/>
                </a:solidFill>
              </a:rPr>
              <a:t>in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suprapubic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fundal regions with deep palpation; </a:t>
            </a:r>
            <a:r>
              <a:rPr lang="en-US" sz="3200" dirty="0" smtClean="0">
                <a:solidFill>
                  <a:schemeClr val="bg1"/>
                </a:solidFill>
              </a:rPr>
              <a:t>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RUQ tenderness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Back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Bilateral tenderness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mid-lumbar region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Ext: </a:t>
            </a:r>
            <a:r>
              <a:rPr lang="en-US" sz="3200" dirty="0">
                <a:solidFill>
                  <a:schemeClr val="bg1"/>
                </a:solidFill>
              </a:rPr>
              <a:t>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edema,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nontender</a:t>
            </a:r>
            <a:r>
              <a:rPr lang="en-US" sz="3200" dirty="0" smtClean="0">
                <a:solidFill>
                  <a:schemeClr val="bg1"/>
                </a:solidFill>
              </a:rPr>
              <a:t>;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2+ distal pulses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Neuro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CN 2-12 intact, DTR 2+ bilaterally,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sensation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grossly intact in all fields, 5/5 strength in all compartment of upper/lower extremities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Physical Exam (OB/GYN)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523999"/>
            <a:ext cx="9144000" cy="5334001"/>
          </a:xfrm>
          <a:prstGeom prst="rect">
            <a:avLst/>
          </a:prstGeom>
        </p:spPr>
        <p:txBody>
          <a:bodyPr vert="horz" lIns="54864" tIns="91440" rtlCol="0">
            <a:normAutofit fontScale="92500" lnSpcReduction="2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noProof="0" dirty="0" smtClean="0">
                <a:solidFill>
                  <a:schemeClr val="bg1"/>
                </a:solidFill>
              </a:rPr>
              <a:t>Vaginal exam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No lesions;  1cm/30% effaced/-2 station;  tender to palpation of anterior, posterior, and right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fornices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Speculum exam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No pool, negative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valsalva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normal discharge, no lesions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noProof="0" dirty="0" smtClean="0">
                <a:solidFill>
                  <a:schemeClr val="bg1"/>
                </a:solidFill>
              </a:rPr>
              <a:t>Fetal non stress test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170 baseline, otherwise reassuring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contractions on </a:t>
            </a:r>
            <a:r>
              <a:rPr lang="en-US" sz="3200" dirty="0" err="1" smtClean="0">
                <a:solidFill>
                  <a:schemeClr val="bg1"/>
                </a:solidFill>
              </a:rPr>
              <a:t>tocograph</a:t>
            </a:r>
            <a:endParaRPr lang="en-US" sz="3200" dirty="0">
              <a:solidFill>
                <a:schemeClr val="bg1"/>
              </a:solidFill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lang="en-US" sz="3200" dirty="0" err="1" smtClean="0">
                <a:solidFill>
                  <a:schemeClr val="bg1"/>
                </a:solidFill>
              </a:rPr>
              <a:t>ltrasound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Vertex, </a:t>
            </a:r>
            <a:r>
              <a:rPr lang="en-US" sz="3200" dirty="0" smtClean="0">
                <a:solidFill>
                  <a:schemeClr val="bg1"/>
                </a:solidFill>
              </a:rPr>
              <a:t>amniotic fluid index of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160mm;  fetal measurements consistent with dating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Which of the exam findings are significant?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How do findings change your thinking about differential?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What is more or less likely now?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Labs/ Studies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523999"/>
            <a:ext cx="9144000" cy="53340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labs and studies would you collect for this patient? Why?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smtClean="0"/>
              <a:t> I. Discussion Trigger</a:t>
            </a:r>
          </a:p>
          <a:p>
            <a:pPr lvl="1">
              <a:buNone/>
            </a:pPr>
            <a:r>
              <a:rPr lang="en-US" dirty="0" smtClean="0"/>
              <a:t>II. Meet the Patient</a:t>
            </a:r>
          </a:p>
          <a:p>
            <a:pPr marL="1225296" lvl="2" indent="-457200">
              <a:buAutoNum type="alphaUcPeriod"/>
            </a:pPr>
            <a:r>
              <a:rPr lang="en-US" dirty="0" smtClean="0"/>
              <a:t>History , Exam,  Labs, Differential- Collaborative!</a:t>
            </a:r>
          </a:p>
          <a:p>
            <a:pPr marL="1225296" lvl="2" indent="-457200">
              <a:buAutoNum type="alphaUcPeriod"/>
            </a:pP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Learning points along the way</a:t>
            </a:r>
          </a:p>
          <a:p>
            <a:pPr marL="667512" indent="-457200">
              <a:buNone/>
            </a:pPr>
            <a:r>
              <a:rPr lang="en-US" dirty="0" smtClean="0"/>
              <a:t>   III. </a:t>
            </a:r>
            <a:r>
              <a:rPr lang="en-US" sz="2800" dirty="0" smtClean="0"/>
              <a:t>Care for patient- more to come</a:t>
            </a:r>
          </a:p>
          <a:p>
            <a:pPr marL="667512" indent="-457200">
              <a:buNone/>
            </a:pPr>
            <a:r>
              <a:rPr lang="en-US" sz="2800" smtClean="0"/>
              <a:t>Afterwards- </a:t>
            </a:r>
            <a:r>
              <a:rPr lang="en-US" sz="2800" dirty="0" smtClean="0"/>
              <a:t>Feedback</a:t>
            </a:r>
            <a:endParaRPr lang="en-US" sz="2400" dirty="0" smtClean="0"/>
          </a:p>
          <a:p>
            <a:pPr marL="667512" indent="-457200">
              <a:buNone/>
            </a:pPr>
            <a:r>
              <a:rPr lang="en-US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1.What Urine Tells </a:t>
            </a:r>
            <a:r>
              <a:rPr lang="en-US" dirty="0"/>
              <a:t>U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0386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The senior says, “Urinalysis (UA) is an important lab here. You may have used them quite a bit in the past. Let’s make sure you understand why it’s useful here.”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“First, what are the components to a typical urinalysis?”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 Prepare for some learning points….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2. UA - Components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24700727"/>
              </p:ext>
            </p:extLst>
          </p:nvPr>
        </p:nvGraphicFramePr>
        <p:xfrm>
          <a:off x="0" y="1447800"/>
          <a:ext cx="8915400" cy="5120640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401320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Component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Normal 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Parameters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Color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ale 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ellow 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Amber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pH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4.5 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8.0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Specific 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Gravity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1.005-1.025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Protein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egative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Ketones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egative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Leukocyte</a:t>
                      </a:r>
                      <a:r>
                        <a:rPr lang="en-US" sz="2800" b="1" baseline="0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Esterase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egative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Nitrite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Negative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White</a:t>
                      </a:r>
                      <a:r>
                        <a:rPr lang="en-US" sz="2800" b="1" baseline="0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 Blood Cells (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WBC)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Negative or rare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Red Blood Cells (RBC)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Negative or </a:t>
                      </a:r>
                      <a:r>
                        <a:rPr lang="en-US" sz="2800" b="1" dirty="0" smtClean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rare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Bacteria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Negative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Squamous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 Cells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Times New Roman"/>
                        </a:rPr>
                        <a:t>Few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896112" lvl="1" indent="-320040">
              <a:buClr>
                <a:schemeClr val="accent1"/>
              </a:buClr>
              <a:buSzPct val="80000"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627168"/>
            <a:ext cx="9372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*Values adapted from: Brookside Associates. Military </a:t>
            </a:r>
            <a:r>
              <a:rPr lang="en-US" sz="900" dirty="0" err="1" smtClean="0">
                <a:solidFill>
                  <a:schemeClr val="bg1"/>
                </a:solidFill>
              </a:rPr>
              <a:t>Obstretrics</a:t>
            </a:r>
            <a:r>
              <a:rPr lang="en-US" sz="900" dirty="0" smtClean="0">
                <a:solidFill>
                  <a:schemeClr val="bg1"/>
                </a:solidFill>
              </a:rPr>
              <a:t> and Gynecology. </a:t>
            </a:r>
            <a:r>
              <a:rPr lang="en-US" sz="900" dirty="0" smtClean="0">
                <a:solidFill>
                  <a:schemeClr val="bg1"/>
                </a:solidFill>
                <a:hlinkClick r:id="rId3"/>
              </a:rPr>
              <a:t>http://www.brooksidepress.org/Products/Military_OBGYN/Lab/UrineDipstick.htm</a:t>
            </a:r>
            <a:r>
              <a:rPr lang="en-US" sz="900" dirty="0" smtClean="0">
                <a:solidFill>
                  <a:schemeClr val="bg1"/>
                </a:solidFill>
              </a:rPr>
              <a:t>. Accessed 2/2012.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UA and Infection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1"/>
            <a:ext cx="9144000" cy="47243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“What aspects of a UA provide information about UTI?”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Evidence of infection &amp; host inflammatory response in urine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Evidence of bacteria and white blood cells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Leukocyte esterase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Leukocyte enzyme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Marker of WBC presence in urine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Nitrites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Metabolic evidence of bacteria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Some bacteria convert urine nitrates 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n-US" dirty="0" smtClean="0">
                <a:solidFill>
                  <a:schemeClr val="bg1"/>
                </a:solidFill>
              </a:rPr>
              <a:t> nitrites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Most common converter family: </a:t>
            </a:r>
            <a:r>
              <a:rPr lang="en-US" i="1" dirty="0" err="1">
                <a:solidFill>
                  <a:schemeClr val="bg1"/>
                </a:solidFill>
              </a:rPr>
              <a:t>Enterobacteriaceae</a:t>
            </a:r>
            <a:r>
              <a:rPr lang="en-US" dirty="0" smtClean="0">
                <a:solidFill>
                  <a:schemeClr val="bg1"/>
                </a:solidFill>
              </a:rPr>
              <a:t> (ex. </a:t>
            </a:r>
            <a:r>
              <a:rPr lang="en-US" dirty="0" err="1" smtClean="0">
                <a:solidFill>
                  <a:schemeClr val="bg1"/>
                </a:solidFill>
              </a:rPr>
              <a:t>E.coli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Note: Most common converters-- g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ram  (-)</a:t>
            </a:r>
            <a:endParaRPr lang="en-US" dirty="0" smtClean="0">
              <a:solidFill>
                <a:schemeClr val="bg1"/>
              </a:solidFill>
            </a:endParaRPr>
          </a:p>
          <a:p>
            <a:pPr lvl="1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9144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900" dirty="0" err="1" smtClean="0">
                <a:solidFill>
                  <a:schemeClr val="bg1"/>
                </a:solidFill>
              </a:rPr>
              <a:t>Tintinell’s</a:t>
            </a:r>
            <a:r>
              <a:rPr lang="en-US" sz="900" dirty="0" smtClean="0">
                <a:solidFill>
                  <a:schemeClr val="bg1"/>
                </a:solidFill>
              </a:rPr>
              <a:t> Emergency Medicine. Accessed via Access Medicine 2/12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900" dirty="0" err="1" smtClean="0">
                <a:solidFill>
                  <a:schemeClr val="bg1"/>
                </a:solidFill>
              </a:rPr>
              <a:t>Dielubanza</a:t>
            </a:r>
            <a:r>
              <a:rPr lang="en-US" sz="900" dirty="0" smtClean="0">
                <a:solidFill>
                  <a:schemeClr val="bg1"/>
                </a:solidFill>
              </a:rPr>
              <a:t>, &amp; Schaffer. Urinary tract infection in women. Med </a:t>
            </a:r>
            <a:r>
              <a:rPr lang="en-US" sz="900" dirty="0" err="1" smtClean="0">
                <a:solidFill>
                  <a:schemeClr val="bg1"/>
                </a:solidFill>
              </a:rPr>
              <a:t>Clin</a:t>
            </a:r>
            <a:r>
              <a:rPr lang="en-US" sz="900" dirty="0" smtClean="0">
                <a:solidFill>
                  <a:schemeClr val="bg1"/>
                </a:solidFill>
              </a:rPr>
              <a:t> N Am 95 (2011) 27–41 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bg1"/>
                </a:solidFill>
              </a:rPr>
              <a:t>Chapter 3. </a:t>
            </a:r>
            <a:r>
              <a:rPr lang="en-US" sz="900" dirty="0" err="1" smtClean="0">
                <a:solidFill>
                  <a:schemeClr val="bg1"/>
                </a:solidFill>
              </a:rPr>
              <a:t>Gynocological</a:t>
            </a:r>
            <a:r>
              <a:rPr lang="en-US" sz="900" dirty="0" smtClean="0">
                <a:solidFill>
                  <a:schemeClr val="bg1"/>
                </a:solidFill>
              </a:rPr>
              <a:t> Infection. Williams </a:t>
            </a:r>
            <a:r>
              <a:rPr lang="en-US" sz="900" dirty="0" err="1" smtClean="0">
                <a:solidFill>
                  <a:schemeClr val="bg1"/>
                </a:solidFill>
              </a:rPr>
              <a:t>Gynocology</a:t>
            </a:r>
            <a:r>
              <a:rPr lang="en-US" sz="900" dirty="0" smtClean="0">
                <a:solidFill>
                  <a:schemeClr val="bg1"/>
                </a:solidFill>
              </a:rPr>
              <a:t>. Accessed via Access Medicine. 2/3/12</a:t>
            </a:r>
          </a:p>
          <a:p>
            <a:pPr marL="342900" indent="-342900">
              <a:buAutoNum type="arabicPeriod"/>
            </a:pP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Interpreting the Dipstick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Positive(s) support diagnosis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Negatives don’t rule out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Some Misleading Results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Leukocyte </a:t>
            </a:r>
            <a:r>
              <a:rPr lang="en-US" dirty="0" smtClean="0">
                <a:solidFill>
                  <a:schemeClr val="bg1"/>
                </a:solidFill>
              </a:rPr>
              <a:t>esterase</a:t>
            </a:r>
            <a:endParaRPr lang="en-US" dirty="0">
              <a:solidFill>
                <a:schemeClr val="bg1"/>
              </a:solidFill>
            </a:endParaRPr>
          </a:p>
          <a:p>
            <a:pPr lvl="3"/>
            <a:r>
              <a:rPr lang="en-US" dirty="0">
                <a:solidFill>
                  <a:schemeClr val="bg1"/>
                </a:solidFill>
              </a:rPr>
              <a:t>Contaminates 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en-US" dirty="0">
                <a:solidFill>
                  <a:schemeClr val="bg1"/>
                </a:solidFill>
              </a:rPr>
              <a:t>false positive*  </a:t>
            </a:r>
          </a:p>
          <a:p>
            <a:pPr lvl="4"/>
            <a:r>
              <a:rPr lang="en-US" dirty="0">
                <a:solidFill>
                  <a:schemeClr val="bg1"/>
                </a:solidFill>
              </a:rPr>
              <a:t>Ex. vaginal </a:t>
            </a:r>
            <a:r>
              <a:rPr lang="en-US" i="1" dirty="0" err="1">
                <a:solidFill>
                  <a:schemeClr val="bg1"/>
                </a:solidFill>
              </a:rPr>
              <a:t>Trichomonas</a:t>
            </a:r>
            <a:r>
              <a:rPr lang="en-US" dirty="0">
                <a:solidFill>
                  <a:schemeClr val="bg1"/>
                </a:solidFill>
              </a:rPr>
              <a:t> produces esterase</a:t>
            </a:r>
          </a:p>
          <a:p>
            <a:pPr lvl="3"/>
            <a:r>
              <a:rPr lang="en-US" dirty="0">
                <a:solidFill>
                  <a:schemeClr val="bg1"/>
                </a:solidFill>
              </a:rPr>
              <a:t>Early infection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chemeClr val="bg1"/>
                </a:solidFill>
              </a:rPr>
              <a:t> false negative* </a:t>
            </a:r>
          </a:p>
          <a:p>
            <a:pPr lvl="4"/>
            <a:r>
              <a:rPr lang="en-US" dirty="0">
                <a:solidFill>
                  <a:schemeClr val="bg1"/>
                </a:solidFill>
              </a:rPr>
              <a:t> Ex. Immune response not yet large enough for </a:t>
            </a:r>
            <a:r>
              <a:rPr lang="en-US" dirty="0" smtClean="0">
                <a:solidFill>
                  <a:schemeClr val="bg1"/>
                </a:solidFill>
              </a:rPr>
              <a:t>detection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Nitrites</a:t>
            </a:r>
          </a:p>
          <a:p>
            <a:pPr lvl="3"/>
            <a:r>
              <a:rPr lang="en-US" dirty="0" smtClean="0">
                <a:solidFill>
                  <a:schemeClr val="bg1"/>
                </a:solidFill>
              </a:rPr>
              <a:t>UTI </a:t>
            </a:r>
            <a:r>
              <a:rPr lang="en-US" dirty="0">
                <a:solidFill>
                  <a:schemeClr val="bg1"/>
                </a:solidFill>
              </a:rPr>
              <a:t>of non-converters </a:t>
            </a:r>
            <a:r>
              <a:rPr lang="en-US" dirty="0">
                <a:solidFill>
                  <a:schemeClr val="bg1"/>
                </a:solidFill>
                <a:sym typeface="Wingdings" pitchFamily="2" charset="2"/>
              </a:rPr>
              <a:t> false negative*</a:t>
            </a:r>
            <a:endParaRPr lang="en-US" dirty="0">
              <a:solidFill>
                <a:schemeClr val="bg1"/>
              </a:solidFill>
            </a:endParaRPr>
          </a:p>
          <a:p>
            <a:pPr lvl="4"/>
            <a:r>
              <a:rPr lang="en-US" i="1" dirty="0">
                <a:solidFill>
                  <a:schemeClr val="bg1"/>
                </a:solidFill>
              </a:rPr>
              <a:t>Pseudomonas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i="1" dirty="0" err="1">
                <a:solidFill>
                  <a:schemeClr val="bg1"/>
                </a:solidFill>
              </a:rPr>
              <a:t>Acinetobacter</a:t>
            </a:r>
            <a:r>
              <a:rPr lang="en-US" i="1" dirty="0">
                <a:solidFill>
                  <a:schemeClr val="bg1"/>
                </a:solidFill>
              </a:rPr>
              <a:t> and  </a:t>
            </a:r>
            <a:r>
              <a:rPr lang="en-US" dirty="0">
                <a:solidFill>
                  <a:schemeClr val="bg1"/>
                </a:solidFill>
              </a:rPr>
              <a:t>gram +’s like staph, strep, </a:t>
            </a:r>
            <a:r>
              <a:rPr lang="en-US" dirty="0" smtClean="0">
                <a:solidFill>
                  <a:schemeClr val="bg1"/>
                </a:solidFill>
              </a:rPr>
              <a:t>enterococci 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bg1"/>
                </a:solidFill>
              </a:rPr>
              <a:t>* Discussion of “false positive” and “false negative” appears in facilitator’s guide page 9.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900" dirty="0" err="1" smtClean="0">
                <a:solidFill>
                  <a:schemeClr val="bg1"/>
                </a:solidFill>
              </a:rPr>
              <a:t>Tintinell’s</a:t>
            </a:r>
            <a:r>
              <a:rPr lang="en-US" sz="900" dirty="0" smtClean="0">
                <a:solidFill>
                  <a:schemeClr val="bg1"/>
                </a:solidFill>
              </a:rPr>
              <a:t> Emergency Medicine. Accessed via Access Medicine 2/12.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900" dirty="0" err="1" smtClean="0">
                <a:solidFill>
                  <a:schemeClr val="bg1"/>
                </a:solidFill>
              </a:rPr>
              <a:t>Dielubanza</a:t>
            </a:r>
            <a:r>
              <a:rPr lang="en-US" sz="900" dirty="0" smtClean="0">
                <a:solidFill>
                  <a:schemeClr val="bg1"/>
                </a:solidFill>
              </a:rPr>
              <a:t>, &amp; Schaffer. Urinary tract infection in women. Med </a:t>
            </a:r>
            <a:r>
              <a:rPr lang="en-US" sz="900" dirty="0" err="1" smtClean="0">
                <a:solidFill>
                  <a:schemeClr val="bg1"/>
                </a:solidFill>
              </a:rPr>
              <a:t>Clin</a:t>
            </a:r>
            <a:r>
              <a:rPr lang="en-US" sz="900" dirty="0" smtClean="0">
                <a:solidFill>
                  <a:schemeClr val="bg1"/>
                </a:solidFill>
              </a:rPr>
              <a:t> N Am 95 (2011) 27–41. 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bg1"/>
                </a:solidFill>
              </a:rPr>
              <a:t>Chapter 3. </a:t>
            </a:r>
            <a:r>
              <a:rPr lang="en-US" sz="900" dirty="0" err="1" smtClean="0">
                <a:solidFill>
                  <a:schemeClr val="bg1"/>
                </a:solidFill>
              </a:rPr>
              <a:t>Gynocological</a:t>
            </a:r>
            <a:r>
              <a:rPr lang="en-US" sz="900" dirty="0" smtClean="0">
                <a:solidFill>
                  <a:schemeClr val="bg1"/>
                </a:solidFill>
              </a:rPr>
              <a:t> Infection. Williams </a:t>
            </a:r>
            <a:r>
              <a:rPr lang="en-US" sz="900" dirty="0" err="1" smtClean="0">
                <a:solidFill>
                  <a:schemeClr val="bg1"/>
                </a:solidFill>
              </a:rPr>
              <a:t>Gynocology</a:t>
            </a:r>
            <a:r>
              <a:rPr lang="en-US" sz="900" dirty="0" smtClean="0">
                <a:solidFill>
                  <a:schemeClr val="bg1"/>
                </a:solidFill>
              </a:rPr>
              <a:t>. Accessed via Access Medicine. 2/3/12.</a:t>
            </a:r>
          </a:p>
          <a:p>
            <a:pPr marL="342900" indent="-342900">
              <a:buAutoNum type="arabicPeriod"/>
            </a:pP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691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. More Virtues of Urine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1"/>
            <a:ext cx="9144000" cy="46481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Microscopic analysis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Bacteriuria</a:t>
            </a:r>
            <a:endParaRPr lang="en-US" dirty="0" smtClean="0">
              <a:solidFill>
                <a:schemeClr val="bg1"/>
              </a:solidFill>
            </a:endParaRPr>
          </a:p>
          <a:p>
            <a:pPr lvl="2"/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ensitive  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A sample that Gram stains is predictive of positive culture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False positives of contamination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Absence of epithelium = no contamination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Evidence of inflammation- WBCs in sample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Caution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High fluid intake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Self medication</a:t>
            </a:r>
          </a:p>
          <a:p>
            <a:pPr lvl="2"/>
            <a:r>
              <a:rPr lang="en-US" dirty="0" err="1" smtClean="0">
                <a:solidFill>
                  <a:schemeClr val="bg1"/>
                </a:solidFill>
              </a:rPr>
              <a:t>Leukopenia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Best samples: first void</a:t>
            </a:r>
          </a:p>
          <a:p>
            <a:pPr lvl="2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248400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400" dirty="0" err="1" smtClean="0">
                <a:solidFill>
                  <a:schemeClr val="bg1"/>
                </a:solidFill>
              </a:rPr>
              <a:t>Tintinell’s</a:t>
            </a:r>
            <a:r>
              <a:rPr lang="en-US" sz="1400" dirty="0" smtClean="0">
                <a:solidFill>
                  <a:schemeClr val="bg1"/>
                </a:solidFill>
              </a:rPr>
              <a:t> Emergency Medicine.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. Urine Culture- Final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39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Urine culture, the </a:t>
            </a:r>
            <a:r>
              <a:rPr lang="en-US" dirty="0" smtClean="0">
                <a:solidFill>
                  <a:srgbClr val="FFFF00"/>
                </a:solidFill>
              </a:rPr>
              <a:t>“gold” </a:t>
            </a:r>
            <a:r>
              <a:rPr lang="en-US" dirty="0" smtClean="0">
                <a:solidFill>
                  <a:schemeClr val="bg1"/>
                </a:solidFill>
              </a:rPr>
              <a:t>standard*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Collecting urine for culture: </a:t>
            </a:r>
            <a:r>
              <a:rPr lang="en-US" dirty="0" smtClean="0">
                <a:solidFill>
                  <a:srgbClr val="FFFF00"/>
                </a:solidFill>
              </a:rPr>
              <a:t>“Instruct the patient on how to collect urine sample” </a:t>
            </a:r>
            <a:r>
              <a:rPr lang="en-US" dirty="0" smtClean="0">
                <a:solidFill>
                  <a:schemeClr val="bg1"/>
                </a:solidFill>
              </a:rPr>
              <a:t>says the resident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“Clean catch midstream voided” specimen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Patient should understand purpose of method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Handle cup as sterile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Process in 2hrs (why the rush?)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24 hours for growth, 24+ for speciation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Now back to our patient</a:t>
            </a:r>
          </a:p>
          <a:p>
            <a:pPr lvl="2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488668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*Definition of positive urine culture on page 10 of facilitators guide</a:t>
            </a:r>
          </a:p>
          <a:p>
            <a:r>
              <a:rPr lang="en-US" sz="1200" dirty="0" err="1" smtClean="0">
                <a:solidFill>
                  <a:schemeClr val="bg1"/>
                </a:solidFill>
              </a:rPr>
              <a:t>Tintinell’s</a:t>
            </a:r>
            <a:r>
              <a:rPr lang="en-US" sz="1200" dirty="0" smtClean="0">
                <a:solidFill>
                  <a:schemeClr val="bg1"/>
                </a:solidFill>
              </a:rPr>
              <a:t> Emergency Medicine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The Patient’s </a:t>
            </a:r>
            <a:r>
              <a:rPr lang="en-US" sz="4800" dirty="0"/>
              <a:t>L</a:t>
            </a:r>
            <a:r>
              <a:rPr lang="en-US" sz="4800" dirty="0" smtClean="0"/>
              <a:t>abs are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 vert="horz" lIns="54864" tIns="91440" rtlCol="0">
            <a:normAutofit fontScale="92500"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CBC: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>
                <a:solidFill>
                  <a:schemeClr val="bg1"/>
                </a:solidFill>
              </a:rPr>
              <a:t>\  9.0   </a:t>
            </a:r>
            <a:r>
              <a:rPr lang="en-US" sz="3200" dirty="0" smtClean="0">
                <a:solidFill>
                  <a:schemeClr val="bg1"/>
                </a:solidFill>
              </a:rPr>
              <a:t>/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18.5 --------- 154    Neut. 84.1%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lvl="0" indent="-320040">
              <a:buClr>
                <a:schemeClr val="accent1"/>
              </a:buClr>
              <a:buSzPct val="80000"/>
            </a:pPr>
            <a:r>
              <a:rPr lang="en-US" sz="3200" dirty="0">
                <a:solidFill>
                  <a:schemeClr val="bg1"/>
                </a:solidFill>
              </a:rPr>
              <a:t>  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>
                <a:solidFill>
                  <a:schemeClr val="bg1"/>
                </a:solidFill>
              </a:rPr>
              <a:t>  </a:t>
            </a:r>
            <a:r>
              <a:rPr lang="en-US" sz="3200" dirty="0" smtClean="0">
                <a:solidFill>
                  <a:schemeClr val="bg1"/>
                </a:solidFill>
              </a:rPr>
              <a:t>           </a:t>
            </a:r>
            <a:r>
              <a:rPr lang="en-US" sz="3200" dirty="0">
                <a:solidFill>
                  <a:schemeClr val="bg1"/>
                </a:solidFill>
              </a:rPr>
              <a:t>   /  26.0 </a:t>
            </a:r>
            <a:r>
              <a:rPr lang="en-US" sz="3200" dirty="0" smtClean="0">
                <a:solidFill>
                  <a:schemeClr val="bg1"/>
                </a:solidFill>
              </a:rPr>
              <a:t>\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Unremarkable BMP, LFTs, Amylase, Lipase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>
              <a:solidFill>
                <a:schemeClr val="bg1"/>
              </a:solidFill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UA: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Yellow/Clear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pH 7.5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Protein: 30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err="1" smtClean="0">
                <a:solidFill>
                  <a:schemeClr val="bg1"/>
                </a:solidFill>
              </a:rPr>
              <a:t>Ketones</a:t>
            </a:r>
            <a:r>
              <a:rPr lang="en-US" sz="3200" dirty="0" smtClean="0">
                <a:solidFill>
                  <a:schemeClr val="bg1"/>
                </a:solidFill>
              </a:rPr>
              <a:t>: Trace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Leukocyte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Esterase: (+)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0" y="4495800"/>
            <a:ext cx="4038600" cy="2286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Nitrite: </a:t>
            </a:r>
            <a:r>
              <a:rPr lang="en-US" sz="3000" dirty="0" smtClean="0">
                <a:solidFill>
                  <a:schemeClr val="bg1"/>
                </a:solidFill>
              </a:rPr>
              <a:t>(+)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WBC: 30-100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RBC: 0-2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Bacteria: Many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Squamous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Cells: 2-5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305800" cy="16367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Diagnosis: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Acute Pyelonephritis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81000" y="838200"/>
            <a:ext cx="8229600" cy="1251062"/>
          </a:xfrm>
          <a:prstGeom prst="rect">
            <a:avLst/>
          </a:prstGeom>
        </p:spPr>
        <p:txBody>
          <a:bodyPr vert="horz" lIns="91440" tIns="0" rIns="91440" bIns="0" rtlCol="0" anchor="b">
            <a:normAutofit fontScale="900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residents asks, </a:t>
            </a:r>
            <a:r>
              <a:rPr kumimoji="0" lang="en-US" sz="47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“Now what is your diagnosis?”</a:t>
            </a:r>
            <a:endParaRPr kumimoji="0" lang="en-US" sz="47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2. Caring for the Patient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“My Belly Hurts”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81000" y="2743200"/>
            <a:ext cx="8229600" cy="4625609"/>
          </a:xfrm>
          <a:prstGeom prst="rect">
            <a:avLst/>
          </a:prstGeom>
        </p:spPr>
        <p:txBody>
          <a:bodyPr vert="horz" lIns="146304" tIns="0" rIns="45720" bIns="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Pyelonephritis in pregnancy outline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Overview</a:t>
            </a:r>
          </a:p>
          <a:p>
            <a:pPr lvl="1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Epidemiology</a:t>
            </a:r>
          </a:p>
          <a:p>
            <a:pPr lvl="1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Pregnancy as risk factor</a:t>
            </a:r>
          </a:p>
          <a:p>
            <a:pPr lvl="1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Diagnosis</a:t>
            </a:r>
          </a:p>
          <a:p>
            <a:pPr lvl="2">
              <a:spcBef>
                <a:spcPct val="20000"/>
              </a:spcBef>
              <a:buClr>
                <a:schemeClr val="accent2"/>
              </a:buClr>
              <a:buSzPct val="9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Signs and symptoms</a:t>
            </a:r>
          </a:p>
          <a:p>
            <a:pPr lvl="2">
              <a:spcBef>
                <a:spcPct val="20000"/>
              </a:spcBef>
              <a:buClr>
                <a:schemeClr val="accent2"/>
              </a:buClr>
              <a:buSzPct val="9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Labs and imaging</a:t>
            </a:r>
          </a:p>
          <a:p>
            <a:pPr lvl="1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</a:t>
            </a:r>
          </a:p>
          <a:p>
            <a:pPr lvl="1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Complication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Pyelonephritis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53340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The resident asks you, </a:t>
            </a:r>
            <a:r>
              <a:rPr lang="en-US" sz="3600" dirty="0" smtClean="0">
                <a:solidFill>
                  <a:srgbClr val="FFFF00"/>
                </a:solidFill>
              </a:rPr>
              <a:t>“What is your definition of acute pyelonephritis?”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Ascending UTI that has reached the kidney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Most common complication of a lower UTI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Associated with life-threatening complications if left untreated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47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Callahan T, </a:t>
            </a:r>
            <a:r>
              <a:rPr lang="en-US" sz="3200" dirty="0" err="1" smtClean="0">
                <a:solidFill>
                  <a:schemeClr val="bg1"/>
                </a:solidFill>
              </a:rPr>
              <a:t>Caughey</a:t>
            </a:r>
            <a:r>
              <a:rPr lang="en-US" sz="3200" dirty="0" smtClean="0">
                <a:solidFill>
                  <a:schemeClr val="bg1"/>
                </a:solidFill>
              </a:rPr>
              <a:t> AB: Infectious Diseases in Pregnancy. In Blueprints Obstetrics and Gynecology 4</a:t>
            </a:r>
            <a:r>
              <a:rPr lang="en-US" sz="3200" baseline="30000" dirty="0" smtClean="0">
                <a:solidFill>
                  <a:schemeClr val="bg1"/>
                </a:solidFill>
              </a:rPr>
              <a:t>th</a:t>
            </a:r>
            <a:r>
              <a:rPr lang="en-US" sz="3200" dirty="0" smtClean="0">
                <a:solidFill>
                  <a:schemeClr val="bg1"/>
                </a:solidFill>
              </a:rPr>
              <a:t> edition, pp. 113-114. Philadelphia, Lippincott Williams and Wilkins, 2007.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Hooton TM. Urinary tract infections and asymptomatic </a:t>
            </a: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in pregnancy. </a:t>
            </a:r>
            <a:r>
              <a:rPr lang="en-US" sz="3200" dirty="0" err="1" smtClean="0">
                <a:solidFill>
                  <a:schemeClr val="bg1"/>
                </a:solidFill>
              </a:rPr>
              <a:t>UpToDate</a:t>
            </a:r>
            <a:r>
              <a:rPr lang="en-US" sz="3200" dirty="0" smtClean="0">
                <a:solidFill>
                  <a:schemeClr val="bg1"/>
                </a:solidFill>
              </a:rPr>
              <a:t>, reviewed 01/2012. Accessed 2/8/2012.</a:t>
            </a:r>
          </a:p>
          <a:p>
            <a:pPr marL="633222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447800"/>
            <a:ext cx="9144000" cy="54101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3200" dirty="0">
              <a:solidFill>
                <a:schemeClr val="bg1"/>
              </a:solidFill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indent="-320040" algn="ctr">
              <a:buClr>
                <a:schemeClr val="accent1"/>
              </a:buClr>
              <a:buSzPct val="80000"/>
              <a:defRPr/>
            </a:pPr>
            <a:r>
              <a:rPr lang="en-US" sz="3200" noProof="0" dirty="0" smtClean="0">
                <a:solidFill>
                  <a:schemeClr val="bg1"/>
                </a:solidFill>
              </a:rPr>
              <a:t>Think of a time where some aspect of the physical exam has made you or </a:t>
            </a:r>
            <a:r>
              <a:rPr lang="en-US" sz="3200" dirty="0" smtClean="0">
                <a:solidFill>
                  <a:schemeClr val="bg1"/>
                </a:solidFill>
              </a:rPr>
              <a:t>the</a:t>
            </a:r>
            <a:r>
              <a:rPr lang="en-US" sz="3200" noProof="0" dirty="0" smtClean="0">
                <a:solidFill>
                  <a:schemeClr val="bg1"/>
                </a:solidFill>
              </a:rPr>
              <a:t> patient uncomfortable.</a:t>
            </a:r>
          </a:p>
          <a:p>
            <a:pPr marL="438912" indent="-320040" algn="ctr">
              <a:buClr>
                <a:schemeClr val="accent1"/>
              </a:buClr>
              <a:buSzPct val="80000"/>
              <a:defRPr/>
            </a:pPr>
            <a:r>
              <a:rPr lang="en-US" sz="3200" noProof="0" dirty="0" smtClean="0">
                <a:solidFill>
                  <a:schemeClr val="bg1"/>
                </a:solidFill>
              </a:rPr>
              <a:t>What were your thoughts, and how did you react?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Epidemiology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53340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common is pyelonephritis in pregnancy?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2400" dirty="0">
                <a:solidFill>
                  <a:schemeClr val="bg1"/>
                </a:solidFill>
              </a:rPr>
              <a:t>C</a:t>
            </a:r>
            <a:r>
              <a:rPr lang="en-US" sz="2400" dirty="0" smtClean="0">
                <a:solidFill>
                  <a:schemeClr val="bg1"/>
                </a:solidFill>
              </a:rPr>
              <a:t>omplicates 1-2% of all pregnancies</a:t>
            </a:r>
            <a:endParaRPr lang="en-US" sz="2400" baseline="30000" dirty="0" smtClean="0">
              <a:solidFill>
                <a:schemeClr val="bg1"/>
              </a:solidFill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solidFill>
                  <a:schemeClr val="bg1"/>
                </a:solidFill>
              </a:rPr>
              <a:t>Most common non-obstetric cause of hospitalization during pregnancy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Which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population of pregnant women are most at risk?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800" dirty="0" smtClean="0">
                <a:solidFill>
                  <a:schemeClr val="bg1"/>
                </a:solidFill>
              </a:rPr>
              <a:t>Hill et al. - 440 cases of acute pyelonephritis</a:t>
            </a:r>
          </a:p>
          <a:p>
            <a:pPr marL="1353312" lvl="2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800" dirty="0" smtClean="0">
                <a:solidFill>
                  <a:schemeClr val="bg1"/>
                </a:solidFill>
              </a:rPr>
              <a:t>More prevalent in younger </a:t>
            </a:r>
            <a:r>
              <a:rPr lang="en-US" sz="2800" dirty="0" err="1" smtClean="0">
                <a:solidFill>
                  <a:schemeClr val="bg1"/>
                </a:solidFill>
              </a:rPr>
              <a:t>primagravid</a:t>
            </a:r>
            <a:r>
              <a:rPr lang="en-US" sz="2800" dirty="0" smtClean="0">
                <a:solidFill>
                  <a:schemeClr val="bg1"/>
                </a:solidFill>
              </a:rPr>
              <a:t> women</a:t>
            </a:r>
          </a:p>
          <a:p>
            <a:pPr marL="1353312" lvl="2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800" dirty="0" smtClean="0">
                <a:solidFill>
                  <a:schemeClr val="bg1"/>
                </a:solidFill>
              </a:rPr>
              <a:t>The majority of cases (53 %) presented during the second trimester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77500" lnSpcReduction="20000"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2200" dirty="0" err="1">
                <a:solidFill>
                  <a:schemeClr val="bg1"/>
                </a:solidFill>
              </a:rPr>
              <a:t>Plattner</a:t>
            </a:r>
            <a:r>
              <a:rPr lang="en-US" sz="2200" dirty="0">
                <a:solidFill>
                  <a:schemeClr val="bg1"/>
                </a:solidFill>
              </a:rPr>
              <a:t> MS: </a:t>
            </a:r>
            <a:r>
              <a:rPr lang="en-US" sz="2200" dirty="0" err="1">
                <a:solidFill>
                  <a:schemeClr val="bg1"/>
                </a:solidFill>
              </a:rPr>
              <a:t>Pyelonephritis</a:t>
            </a:r>
            <a:r>
              <a:rPr lang="en-US" sz="2200" dirty="0">
                <a:solidFill>
                  <a:schemeClr val="bg1"/>
                </a:solidFill>
              </a:rPr>
              <a:t> in pregnancy.  J </a:t>
            </a:r>
            <a:r>
              <a:rPr lang="en-US" sz="2200" dirty="0" err="1">
                <a:solidFill>
                  <a:schemeClr val="bg1"/>
                </a:solidFill>
              </a:rPr>
              <a:t>Perinatol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Neonat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Nurs</a:t>
            </a:r>
            <a:r>
              <a:rPr lang="en-US" sz="2200" dirty="0">
                <a:solidFill>
                  <a:schemeClr val="bg1"/>
                </a:solidFill>
              </a:rPr>
              <a:t>  1994; 8:20. </a:t>
            </a:r>
            <a:endParaRPr lang="en-US" sz="2200" dirty="0" smtClean="0">
              <a:solidFill>
                <a:schemeClr val="bg1"/>
              </a:solidFill>
            </a:endParaRPr>
          </a:p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Hill JBM, Sheffield JSM, McIntire DDP, </a:t>
            </a:r>
            <a:r>
              <a:rPr lang="en-US" sz="2200" dirty="0" err="1" smtClean="0">
                <a:solidFill>
                  <a:schemeClr val="bg1"/>
                </a:solidFill>
              </a:rPr>
              <a:t>Wendel</a:t>
            </a:r>
            <a:r>
              <a:rPr lang="en-US" sz="2200" dirty="0" smtClean="0">
                <a:solidFill>
                  <a:schemeClr val="bg1"/>
                </a:solidFill>
              </a:rPr>
              <a:t> GDJ: Acute </a:t>
            </a:r>
            <a:r>
              <a:rPr lang="en-US" sz="2200" dirty="0" err="1" smtClean="0">
                <a:solidFill>
                  <a:schemeClr val="bg1"/>
                </a:solidFill>
              </a:rPr>
              <a:t>pyelonephritis</a:t>
            </a:r>
            <a:r>
              <a:rPr lang="en-US" sz="2200" dirty="0" smtClean="0">
                <a:solidFill>
                  <a:schemeClr val="bg1"/>
                </a:solidFill>
              </a:rPr>
              <a:t> in pregnancy.  </a:t>
            </a:r>
            <a:r>
              <a:rPr lang="en-US" sz="2200" dirty="0" err="1" smtClean="0">
                <a:solidFill>
                  <a:schemeClr val="bg1"/>
                </a:solidFill>
              </a:rPr>
              <a:t>Obstet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Gynecol</a:t>
            </a:r>
            <a:r>
              <a:rPr lang="en-US" sz="2200" dirty="0" smtClean="0">
                <a:solidFill>
                  <a:schemeClr val="bg1"/>
                </a:solidFill>
              </a:rPr>
              <a:t>  2005; 105:18</a:t>
            </a:r>
            <a:r>
              <a:rPr lang="en-US" sz="3200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Epidemiology 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What are the most common pathogens?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solidFill>
                  <a:schemeClr val="bg1"/>
                </a:solidFill>
              </a:rPr>
              <a:t>Escherichia coli (83%of cases)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>
                <a:solidFill>
                  <a:schemeClr val="bg1"/>
                </a:solidFill>
              </a:rPr>
              <a:t>G</a:t>
            </a:r>
            <a:r>
              <a:rPr lang="en-US" sz="2400" dirty="0" smtClean="0">
                <a:solidFill>
                  <a:schemeClr val="bg1"/>
                </a:solidFill>
              </a:rPr>
              <a:t>ram-positive organisms (11.6% of cases)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Klebsiella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(7.4%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cases)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1600" dirty="0" err="1">
                <a:solidFill>
                  <a:schemeClr val="bg1"/>
                </a:solidFill>
              </a:rPr>
              <a:t>Plattner</a:t>
            </a:r>
            <a:r>
              <a:rPr lang="en-US" sz="1600" dirty="0">
                <a:solidFill>
                  <a:schemeClr val="bg1"/>
                </a:solidFill>
              </a:rPr>
              <a:t> MS: </a:t>
            </a:r>
            <a:r>
              <a:rPr lang="en-US" sz="1600" dirty="0" err="1">
                <a:solidFill>
                  <a:schemeClr val="bg1"/>
                </a:solidFill>
              </a:rPr>
              <a:t>Pyelonephritis</a:t>
            </a:r>
            <a:r>
              <a:rPr lang="en-US" sz="1600" dirty="0">
                <a:solidFill>
                  <a:schemeClr val="bg1"/>
                </a:solidFill>
              </a:rPr>
              <a:t> in pregnancy.  J </a:t>
            </a:r>
            <a:r>
              <a:rPr lang="en-US" sz="1600" dirty="0" err="1">
                <a:solidFill>
                  <a:schemeClr val="bg1"/>
                </a:solidFill>
              </a:rPr>
              <a:t>Perinatol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Neonat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Nurs</a:t>
            </a:r>
            <a:r>
              <a:rPr lang="en-US" sz="1600" dirty="0">
                <a:solidFill>
                  <a:schemeClr val="bg1"/>
                </a:solidFill>
              </a:rPr>
              <a:t>  1994; 8:20. 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Hill JBM, Sheffield JSM, McIntire DDP, </a:t>
            </a:r>
            <a:r>
              <a:rPr lang="en-US" sz="1600" dirty="0" err="1" smtClean="0">
                <a:solidFill>
                  <a:schemeClr val="bg1"/>
                </a:solidFill>
              </a:rPr>
              <a:t>Wendel</a:t>
            </a:r>
            <a:r>
              <a:rPr lang="en-US" sz="1600" dirty="0" smtClean="0">
                <a:solidFill>
                  <a:schemeClr val="bg1"/>
                </a:solidFill>
              </a:rPr>
              <a:t> GDJ: Acute </a:t>
            </a:r>
            <a:r>
              <a:rPr lang="en-US" sz="1600" dirty="0" err="1" smtClean="0">
                <a:solidFill>
                  <a:schemeClr val="bg1"/>
                </a:solidFill>
              </a:rPr>
              <a:t>pyelonephritis</a:t>
            </a:r>
            <a:r>
              <a:rPr lang="en-US" sz="1600" dirty="0" smtClean="0">
                <a:solidFill>
                  <a:schemeClr val="bg1"/>
                </a:solidFill>
              </a:rPr>
              <a:t> in pregnancy.  </a:t>
            </a:r>
            <a:r>
              <a:rPr lang="en-US" sz="1600" dirty="0" err="1" smtClean="0">
                <a:solidFill>
                  <a:schemeClr val="bg1"/>
                </a:solidFill>
              </a:rPr>
              <a:t>Obstet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Gynecol</a:t>
            </a:r>
            <a:r>
              <a:rPr lang="en-US" sz="1600" dirty="0" smtClean="0">
                <a:solidFill>
                  <a:schemeClr val="bg1"/>
                </a:solidFill>
              </a:rPr>
              <a:t>  2005; 105:18.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dirty="0" smtClean="0"/>
              <a:t>Pregnancy as Risk factor for UTI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Your senior resident quizzes you again, </a:t>
            </a:r>
            <a:r>
              <a:rPr lang="en-US" sz="3200" dirty="0" smtClean="0">
                <a:solidFill>
                  <a:srgbClr val="FFFF00"/>
                </a:solidFill>
              </a:rPr>
              <a:t>“Can you tell me why pregnancy is a risk for UTI/ acute pyelonephritis?”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Physiologic changes of urinary tract during pregnancy lead to…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 Urinary stasis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Bacterial proliferation</a:t>
            </a: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Urinary stasis + bacterial proliferation = increased infection risk 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32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Linheimer</a:t>
            </a:r>
            <a:r>
              <a:rPr lang="en-US" sz="3200" dirty="0" smtClean="0">
                <a:solidFill>
                  <a:schemeClr val="bg1"/>
                </a:solidFill>
              </a:rPr>
              <a:t> MD, Katz AI: Renal physiology and disease in pregnancy. In </a:t>
            </a:r>
            <a:r>
              <a:rPr lang="en-US" sz="3200" dirty="0" err="1" smtClean="0">
                <a:solidFill>
                  <a:schemeClr val="bg1"/>
                </a:solidFill>
              </a:rPr>
              <a:t>Seldin</a:t>
            </a:r>
            <a:r>
              <a:rPr lang="en-US" sz="3200" dirty="0" smtClean="0">
                <a:solidFill>
                  <a:schemeClr val="bg1"/>
                </a:solidFill>
              </a:rPr>
              <a:t> DW, </a:t>
            </a:r>
            <a:r>
              <a:rPr lang="en-US" sz="3200" dirty="0" err="1" smtClean="0">
                <a:solidFill>
                  <a:schemeClr val="bg1"/>
                </a:solidFill>
              </a:rPr>
              <a:t>Giebisch</a:t>
            </a:r>
            <a:r>
              <a:rPr lang="en-US" sz="3200" dirty="0" smtClean="0">
                <a:solidFill>
                  <a:schemeClr val="bg1"/>
                </a:solidFill>
              </a:rPr>
              <a:t> G (</a:t>
            </a:r>
            <a:r>
              <a:rPr lang="en-US" sz="3200" dirty="0" err="1" smtClean="0">
                <a:solidFill>
                  <a:schemeClr val="bg1"/>
                </a:solidFill>
              </a:rPr>
              <a:t>eds</a:t>
            </a:r>
            <a:r>
              <a:rPr lang="en-US" sz="3200" dirty="0" smtClean="0">
                <a:solidFill>
                  <a:schemeClr val="bg1"/>
                </a:solidFill>
              </a:rPr>
              <a:t>): The Kidney: Physiology and </a:t>
            </a:r>
            <a:r>
              <a:rPr lang="en-US" sz="3200" dirty="0" err="1" smtClean="0">
                <a:solidFill>
                  <a:schemeClr val="bg1"/>
                </a:solidFill>
              </a:rPr>
              <a:t>Pathophysiology</a:t>
            </a:r>
            <a:r>
              <a:rPr lang="en-US" sz="3200" dirty="0" smtClean="0">
                <a:solidFill>
                  <a:schemeClr val="bg1"/>
                </a:solidFill>
              </a:rPr>
              <a:t>, pp 3d ed. Philadelphia, Lippincott Williams and Wilkins, 2000.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Thadhani</a:t>
            </a:r>
            <a:r>
              <a:rPr lang="en-US" sz="3200" dirty="0" smtClean="0">
                <a:solidFill>
                  <a:schemeClr val="bg1"/>
                </a:solidFill>
              </a:rPr>
              <a:t>, RI, Maynard SE. Renal and urinary tract physiology in normal pregnancy. </a:t>
            </a:r>
            <a:r>
              <a:rPr lang="en-US" sz="3200" dirty="0" err="1" smtClean="0">
                <a:solidFill>
                  <a:schemeClr val="bg1"/>
                </a:solidFill>
              </a:rPr>
              <a:t>UpToDate</a:t>
            </a:r>
            <a:r>
              <a:rPr lang="en-US" sz="3200" dirty="0" smtClean="0">
                <a:solidFill>
                  <a:schemeClr val="bg1"/>
                </a:solidFill>
              </a:rPr>
              <a:t>, reviewed 01/2012. Accessed 2/8/2012.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Boridy</a:t>
            </a:r>
            <a:r>
              <a:rPr lang="en-US" sz="3200" dirty="0" smtClean="0">
                <a:solidFill>
                  <a:schemeClr val="bg1"/>
                </a:solidFill>
              </a:rPr>
              <a:t> IC, </a:t>
            </a:r>
            <a:r>
              <a:rPr lang="en-US" sz="3200" dirty="0" err="1" smtClean="0">
                <a:solidFill>
                  <a:schemeClr val="bg1"/>
                </a:solidFill>
              </a:rPr>
              <a:t>Maklad</a:t>
            </a:r>
            <a:r>
              <a:rPr lang="en-US" sz="3200" dirty="0" smtClean="0">
                <a:solidFill>
                  <a:schemeClr val="bg1"/>
                </a:solidFill>
              </a:rPr>
              <a:t> N, Sandler CM: Suspected </a:t>
            </a:r>
            <a:r>
              <a:rPr lang="en-US" sz="3200" dirty="0" err="1" smtClean="0">
                <a:solidFill>
                  <a:schemeClr val="bg1"/>
                </a:solidFill>
              </a:rPr>
              <a:t>urolithiasis</a:t>
            </a:r>
            <a:r>
              <a:rPr lang="en-US" sz="3200" dirty="0" smtClean="0">
                <a:solidFill>
                  <a:schemeClr val="bg1"/>
                </a:solidFill>
              </a:rPr>
              <a:t> in pregnant women: imaging algorithm and literature review. Am J </a:t>
            </a:r>
            <a:r>
              <a:rPr lang="en-US" sz="3200" dirty="0" err="1" smtClean="0">
                <a:solidFill>
                  <a:schemeClr val="bg1"/>
                </a:solidFill>
              </a:rPr>
              <a:t>Roentgenol</a:t>
            </a:r>
            <a:r>
              <a:rPr lang="en-US" sz="3200" dirty="0" smtClean="0">
                <a:solidFill>
                  <a:schemeClr val="bg1"/>
                </a:solidFill>
              </a:rPr>
              <a:t> 1996; 167:869-875.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Table of Risk </a:t>
            </a:r>
            <a:r>
              <a:rPr lang="en-US" dirty="0"/>
              <a:t>F</a:t>
            </a:r>
            <a:r>
              <a:rPr lang="en-US" dirty="0" smtClean="0"/>
              <a:t>actors for UTI in Pregnancy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2362200"/>
          <a:ext cx="8610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Urinary Tract Organ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Urine Stasis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Bacterial Proliferation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Bladder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↑ volume/↓tone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(progesterone) ,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↑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vesico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-ureteral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reflux</a:t>
                      </a: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E.Coli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more adherent to wall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(estrogen),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↑urine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pH ,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↑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glycosuria</a:t>
                      </a: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Ureter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↓ peristalsis (progesterone),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Compression by gravid uterus (R&gt;L)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Aided by stasis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Kidney 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Stasis in above structures contributes to physiologic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hydronephrosis</a:t>
                      </a: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Aided by stasis</a:t>
                      </a: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1447800"/>
            <a:ext cx="883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Urine Stasis + Bacterial Proliferation =  Increased Risk of Infection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Note: Progesterone= smooth muscle relaxant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32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Linheimer</a:t>
            </a:r>
            <a:r>
              <a:rPr lang="en-US" sz="3200" dirty="0" smtClean="0">
                <a:solidFill>
                  <a:schemeClr val="bg1"/>
                </a:solidFill>
              </a:rPr>
              <a:t> MD, Katz AI: Renal physiology and disease in pregnancy. In </a:t>
            </a:r>
            <a:r>
              <a:rPr lang="en-US" sz="3200" dirty="0" err="1" smtClean="0">
                <a:solidFill>
                  <a:schemeClr val="bg1"/>
                </a:solidFill>
              </a:rPr>
              <a:t>Seldin</a:t>
            </a:r>
            <a:r>
              <a:rPr lang="en-US" sz="3200" dirty="0" smtClean="0">
                <a:solidFill>
                  <a:schemeClr val="bg1"/>
                </a:solidFill>
              </a:rPr>
              <a:t> DW, </a:t>
            </a:r>
            <a:r>
              <a:rPr lang="en-US" sz="3200" dirty="0" err="1" smtClean="0">
                <a:solidFill>
                  <a:schemeClr val="bg1"/>
                </a:solidFill>
              </a:rPr>
              <a:t>Giebisch</a:t>
            </a:r>
            <a:r>
              <a:rPr lang="en-US" sz="3200" dirty="0" smtClean="0">
                <a:solidFill>
                  <a:schemeClr val="bg1"/>
                </a:solidFill>
              </a:rPr>
              <a:t> G (</a:t>
            </a:r>
            <a:r>
              <a:rPr lang="en-US" sz="3200" dirty="0" err="1" smtClean="0">
                <a:solidFill>
                  <a:schemeClr val="bg1"/>
                </a:solidFill>
              </a:rPr>
              <a:t>eds</a:t>
            </a:r>
            <a:r>
              <a:rPr lang="en-US" sz="3200" dirty="0" smtClean="0">
                <a:solidFill>
                  <a:schemeClr val="bg1"/>
                </a:solidFill>
              </a:rPr>
              <a:t>): The Kidney: Physiology and </a:t>
            </a:r>
            <a:r>
              <a:rPr lang="en-US" sz="3200" dirty="0" err="1" smtClean="0">
                <a:solidFill>
                  <a:schemeClr val="bg1"/>
                </a:solidFill>
              </a:rPr>
              <a:t>Pathophysiology</a:t>
            </a:r>
            <a:r>
              <a:rPr lang="en-US" sz="3200" dirty="0" smtClean="0">
                <a:solidFill>
                  <a:schemeClr val="bg1"/>
                </a:solidFill>
              </a:rPr>
              <a:t>, pp 3d ed. Philadelphia, Lippincott Williams and Wilkins, 2000.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Thadhani</a:t>
            </a:r>
            <a:r>
              <a:rPr lang="en-US" sz="3200" dirty="0" smtClean="0">
                <a:solidFill>
                  <a:schemeClr val="bg1"/>
                </a:solidFill>
              </a:rPr>
              <a:t>, RI, Maynard SE. Renal and urinary tract physiology in normal pregnancy. </a:t>
            </a:r>
            <a:r>
              <a:rPr lang="en-US" sz="3200" dirty="0" err="1" smtClean="0">
                <a:solidFill>
                  <a:schemeClr val="bg1"/>
                </a:solidFill>
              </a:rPr>
              <a:t>UpToDate</a:t>
            </a:r>
            <a:r>
              <a:rPr lang="en-US" sz="3200" dirty="0" smtClean="0">
                <a:solidFill>
                  <a:schemeClr val="bg1"/>
                </a:solidFill>
              </a:rPr>
              <a:t>, reviewed 01/2012. Accessed 2/8/2012.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Boridy</a:t>
            </a:r>
            <a:r>
              <a:rPr lang="en-US" sz="3200" dirty="0" smtClean="0">
                <a:solidFill>
                  <a:schemeClr val="bg1"/>
                </a:solidFill>
              </a:rPr>
              <a:t> IC, </a:t>
            </a:r>
            <a:r>
              <a:rPr lang="en-US" sz="3200" dirty="0" err="1" smtClean="0">
                <a:solidFill>
                  <a:schemeClr val="bg1"/>
                </a:solidFill>
              </a:rPr>
              <a:t>Maklad</a:t>
            </a:r>
            <a:r>
              <a:rPr lang="en-US" sz="3200" dirty="0" smtClean="0">
                <a:solidFill>
                  <a:schemeClr val="bg1"/>
                </a:solidFill>
              </a:rPr>
              <a:t> N, Sandler CM: Suspected </a:t>
            </a:r>
            <a:r>
              <a:rPr lang="en-US" sz="3200" dirty="0" err="1" smtClean="0">
                <a:solidFill>
                  <a:schemeClr val="bg1"/>
                </a:solidFill>
              </a:rPr>
              <a:t>urolithiasis</a:t>
            </a:r>
            <a:r>
              <a:rPr lang="en-US" sz="3200" dirty="0" smtClean="0">
                <a:solidFill>
                  <a:schemeClr val="bg1"/>
                </a:solidFill>
              </a:rPr>
              <a:t> in pregnant women: imaging algorithm and literature review. Am J </a:t>
            </a:r>
            <a:r>
              <a:rPr lang="en-US" sz="3200" dirty="0" err="1" smtClean="0">
                <a:solidFill>
                  <a:schemeClr val="bg1"/>
                </a:solidFill>
              </a:rPr>
              <a:t>Roentgenol</a:t>
            </a:r>
            <a:r>
              <a:rPr lang="en-US" sz="3200" dirty="0" smtClean="0">
                <a:solidFill>
                  <a:schemeClr val="bg1"/>
                </a:solidFill>
              </a:rPr>
              <a:t> 1996; 167:869-875.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2743200"/>
            <a:ext cx="28194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43600" y="2743200"/>
            <a:ext cx="2895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00400" y="4953000"/>
            <a:ext cx="2819400" cy="762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4953000"/>
            <a:ext cx="3048000" cy="762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00400" y="3962400"/>
            <a:ext cx="2819400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15000" y="3962400"/>
            <a:ext cx="3200400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1.Let’s Take a Step </a:t>
            </a:r>
            <a:r>
              <a:rPr lang="en-US" sz="4800" dirty="0"/>
              <a:t>B</a:t>
            </a:r>
            <a:r>
              <a:rPr lang="en-US" sz="4800" dirty="0" smtClean="0"/>
              <a:t>ack…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The resident continues </a:t>
            </a:r>
            <a:r>
              <a:rPr lang="en-US" sz="3200" dirty="0" smtClean="0">
                <a:solidFill>
                  <a:srgbClr val="FFFF00"/>
                </a:solidFill>
              </a:rPr>
              <a:t>“ What if this patient  presented for routine prenatal care  with </a:t>
            </a:r>
            <a:r>
              <a:rPr lang="en-US" sz="3200" b="1" u="sng" dirty="0" smtClean="0">
                <a:solidFill>
                  <a:srgbClr val="FFFF00"/>
                </a:solidFill>
              </a:rPr>
              <a:t>N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symptoms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normal exam, </a:t>
            </a:r>
            <a:r>
              <a:rPr lang="en-US" sz="3200" noProof="0" dirty="0">
                <a:solidFill>
                  <a:srgbClr val="FFFF00"/>
                </a:solidFill>
              </a:rPr>
              <a:t>b</a:t>
            </a:r>
            <a:r>
              <a:rPr lang="en-US" sz="3200" dirty="0" err="1" smtClean="0">
                <a:solidFill>
                  <a:srgbClr val="FFFF00"/>
                </a:solidFill>
              </a:rPr>
              <a:t>ut</a:t>
            </a:r>
            <a:r>
              <a:rPr lang="en-US" sz="3200" dirty="0" smtClean="0">
                <a:solidFill>
                  <a:srgbClr val="FFFF00"/>
                </a:solidFill>
              </a:rPr>
              <a:t> with </a:t>
            </a:r>
            <a:r>
              <a:rPr lang="en-US" sz="3200" b="1" u="sng" dirty="0" smtClean="0">
                <a:solidFill>
                  <a:srgbClr val="FFFF00"/>
                </a:solidFill>
              </a:rPr>
              <a:t>same</a:t>
            </a:r>
            <a:r>
              <a:rPr lang="en-US" sz="3200" dirty="0" smtClean="0">
                <a:solidFill>
                  <a:srgbClr val="FFFF00"/>
                </a:solidFill>
              </a:rPr>
              <a:t> UA?”</a:t>
            </a:r>
            <a:endParaRPr lang="en-US" sz="3200" dirty="0">
              <a:solidFill>
                <a:schemeClr val="bg1"/>
              </a:solidFill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Same UA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solidFill>
                  <a:schemeClr val="bg1"/>
                </a:solidFill>
              </a:rPr>
              <a:t>Yellow/Clear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solidFill>
                  <a:schemeClr val="bg1"/>
                </a:solidFill>
              </a:rPr>
              <a:t>pH 7.5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Protein: 30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2400" dirty="0" err="1" smtClean="0">
                <a:solidFill>
                  <a:schemeClr val="bg1"/>
                </a:solidFill>
              </a:rPr>
              <a:t>Ketones</a:t>
            </a:r>
            <a:r>
              <a:rPr lang="en-US" sz="2400" dirty="0" smtClean="0">
                <a:solidFill>
                  <a:schemeClr val="bg1"/>
                </a:solidFill>
              </a:rPr>
              <a:t>: Trace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Leukocyte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Esterase: +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“What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diagnosis now?”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Prepare for some learning points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886200" y="3429000"/>
            <a:ext cx="4267200" cy="2819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Nitrite: Positive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WBC: 30-100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RBC: 0-2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Bacteria: Many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Squamous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Cells: 2-5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2.Asymptomatic </a:t>
            </a:r>
            <a:r>
              <a:rPr lang="en-US" sz="4800" dirty="0" err="1" smtClean="0"/>
              <a:t>Bacteriuria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What  is Asymptomatic </a:t>
            </a: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(we will use ASB)?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w/o UTI symptoms*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Occurs 4-6% of women (all comers)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55000" lnSpcReduction="20000"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*A formal definition of ASB on page 12 of facilitator’s guide. </a:t>
            </a:r>
          </a:p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Macejko</a:t>
            </a:r>
            <a:r>
              <a:rPr lang="en-US" sz="3200" dirty="0" smtClean="0">
                <a:solidFill>
                  <a:schemeClr val="bg1"/>
                </a:solidFill>
              </a:rPr>
              <a:t>, A &amp; Schaeffer. Asymptomatic </a:t>
            </a: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and Symptomatic Urinary Tract Infections During Pregnancy. Urology Clinics of North America. </a:t>
            </a:r>
            <a:r>
              <a:rPr lang="en-US" sz="3200" dirty="0" err="1" smtClean="0">
                <a:solidFill>
                  <a:schemeClr val="bg1"/>
                </a:solidFill>
              </a:rPr>
              <a:t>Vol</a:t>
            </a:r>
            <a:r>
              <a:rPr lang="en-US" sz="3200" dirty="0" smtClean="0">
                <a:solidFill>
                  <a:schemeClr val="bg1"/>
                </a:solidFill>
              </a:rPr>
              <a:t> 34 (2007) 35–42.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3. Asymptomatic </a:t>
            </a:r>
            <a:r>
              <a:rPr lang="en-US" sz="4800" dirty="0" err="1" smtClean="0"/>
              <a:t>Bacteriuria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So why do we care?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Only in a few cases*, including pregnancy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Pregnant untreated ASB </a:t>
            </a:r>
            <a:r>
              <a:rPr lang="en-US" sz="3200" dirty="0" smtClean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n-US" sz="3200" dirty="0" smtClean="0">
                <a:solidFill>
                  <a:schemeClr val="bg1"/>
                </a:solidFill>
              </a:rPr>
              <a:t> 20-40% develop acute pyelonephritis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Treating ASB decreases pyelonephritis by 90%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Ok, so what do we do about ASB?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55000" lnSpcReduction="20000"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Page 11 in facilitator’s guide provides other cases</a:t>
            </a:r>
          </a:p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Macejko</a:t>
            </a:r>
            <a:r>
              <a:rPr lang="en-US" sz="3200" dirty="0" smtClean="0">
                <a:solidFill>
                  <a:schemeClr val="bg1"/>
                </a:solidFill>
              </a:rPr>
              <a:t>, A &amp; Schaeffer. Asymptomatic </a:t>
            </a: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and Symptomatic Urinary Tract Infections During Pregnancy. Urology Clinics of North America. </a:t>
            </a:r>
            <a:r>
              <a:rPr lang="en-US" sz="3200" dirty="0" err="1" smtClean="0">
                <a:solidFill>
                  <a:schemeClr val="bg1"/>
                </a:solidFill>
              </a:rPr>
              <a:t>Vol</a:t>
            </a:r>
            <a:r>
              <a:rPr lang="en-US" sz="3200" dirty="0" smtClean="0">
                <a:solidFill>
                  <a:schemeClr val="bg1"/>
                </a:solidFill>
              </a:rPr>
              <a:t> 34 (2007) 35–42.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610600" cy="1143480"/>
          </a:xfrm>
        </p:spPr>
        <p:txBody>
          <a:bodyPr>
            <a:noAutofit/>
          </a:bodyPr>
          <a:lstStyle/>
          <a:p>
            <a:r>
              <a:rPr lang="en-US" sz="3600" dirty="0" smtClean="0"/>
              <a:t>4. USPTF Screening Recommendations: Asymptomatic </a:t>
            </a:r>
            <a:r>
              <a:rPr lang="en-US" sz="3600" dirty="0" err="1"/>
              <a:t>Bacteriuria</a:t>
            </a:r>
            <a:r>
              <a:rPr lang="en-US" sz="3600" dirty="0"/>
              <a:t> </a:t>
            </a:r>
          </a:p>
        </p:txBody>
      </p:sp>
      <p:graphicFrame>
        <p:nvGraphicFramePr>
          <p:cNvPr id="5169" name="Group 49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7879680" cy="4519152"/>
        </p:xfrm>
        <a:graphic>
          <a:graphicData uri="http://schemas.openxmlformats.org/drawingml/2006/table">
            <a:tbl>
              <a:tblPr/>
              <a:tblGrid>
                <a:gridCol w="1969920"/>
                <a:gridCol w="1969920"/>
                <a:gridCol w="1969920"/>
                <a:gridCol w="1969920"/>
              </a:tblGrid>
              <a:tr h="1196766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gothic" charset="0"/>
                          <a:cs typeface="msgothic" charset="0"/>
                        </a:rPr>
                        <a:t>Population</a:t>
                      </a:r>
                    </a:p>
                  </a:txBody>
                  <a:tcPr marL="82944" marR="82944" marT="41476" marB="4147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gothic" charset="0"/>
                          <a:cs typeface="msgothic" charset="0"/>
                        </a:rPr>
                        <a:t>Recommendation (grade)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gothic" charset="0"/>
                          <a:cs typeface="msgothic" charset="0"/>
                        </a:rPr>
                        <a:t>When and How to Screen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gothic" charset="0"/>
                          <a:cs typeface="msgothic" charset="0"/>
                        </a:rPr>
                        <a:t>Benefits of screening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96766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Non pregnant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 women and men</a:t>
                      </a:r>
                    </a:p>
                  </a:txBody>
                  <a:tcPr marL="82944" marR="82944" marT="41476" marB="4147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Do Not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 screen ( D)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Never screen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Does not improve clinical outcomes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79101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All pregnant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 women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sgothic" charset="0"/>
                        <a:cs typeface="msgothic" charset="0"/>
                      </a:endParaRPr>
                    </a:p>
                  </a:txBody>
                  <a:tcPr marL="82944" marR="82944" marT="41476" marB="4147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Screen with urine culture  (A)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Screen between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wks 12-16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 in pregnancy </a:t>
                      </a:r>
                    </a:p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Collect a clean catch urine specimen</a:t>
                      </a:r>
                    </a:p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Urine culture is reliable test for ASB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Reduces rates of symptomatic UTI’s in mother</a:t>
                      </a:r>
                    </a:p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888"/>
                        </a:spcAft>
                        <a:buClr>
                          <a:srgbClr val="000000"/>
                        </a:buClr>
                        <a:buSzPct val="100000"/>
                        <a:buFont typeface="Arial" pitchFamily="34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sgothic" charset="0"/>
                          <a:cs typeface="msgothic" charset="0"/>
                        </a:rPr>
                        <a:t> </a:t>
                      </a:r>
                    </a:p>
                  </a:txBody>
                  <a:tcPr marL="82944" marR="82944" marT="41476" marB="4147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6400800"/>
            <a:ext cx="8001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United States Preventative Services Task Force. Screening for Asymptomatic </a:t>
            </a:r>
            <a:r>
              <a:rPr lang="en-US" sz="1000" dirty="0" err="1" smtClean="0">
                <a:solidFill>
                  <a:schemeClr val="bg1"/>
                </a:solidFill>
              </a:rPr>
              <a:t>Bacteriuria</a:t>
            </a:r>
            <a:r>
              <a:rPr lang="en-US" sz="1000" dirty="0" smtClean="0">
                <a:solidFill>
                  <a:schemeClr val="bg1"/>
                </a:solidFill>
              </a:rPr>
              <a:t> in Adults.: Clinical Summary of a US Preventative Services Task Force Recommendation Statement. American College of Physicians. Annals of Internal Medicine. 2008; 149: 43-47.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" y="4038600"/>
            <a:ext cx="1752600" cy="7620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343400" y="4038600"/>
            <a:ext cx="1905000" cy="914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5. Asymptomatic </a:t>
            </a:r>
            <a:r>
              <a:rPr lang="en-US" sz="4800" dirty="0" err="1" smtClean="0"/>
              <a:t>Bacteriuria</a:t>
            </a:r>
            <a:r>
              <a:rPr lang="en-US" sz="4800" dirty="0" smtClean="0"/>
              <a:t> 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524000"/>
            <a:ext cx="9144000" cy="5334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6172200"/>
            <a:ext cx="4343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1000" dirty="0" err="1" smtClean="0">
                <a:solidFill>
                  <a:schemeClr val="bg1"/>
                </a:solidFill>
              </a:rPr>
              <a:t>Macejko</a:t>
            </a:r>
            <a:r>
              <a:rPr lang="en-US" sz="1000" dirty="0" smtClean="0">
                <a:solidFill>
                  <a:schemeClr val="bg1"/>
                </a:solidFill>
              </a:rPr>
              <a:t>, A &amp; Schaeffer. Asymptomatic </a:t>
            </a:r>
            <a:r>
              <a:rPr lang="en-US" sz="1000" dirty="0" err="1" smtClean="0">
                <a:solidFill>
                  <a:schemeClr val="bg1"/>
                </a:solidFill>
              </a:rPr>
              <a:t>Bacteriuria</a:t>
            </a:r>
            <a:r>
              <a:rPr lang="en-US" sz="1000" dirty="0" smtClean="0">
                <a:solidFill>
                  <a:schemeClr val="bg1"/>
                </a:solidFill>
              </a:rPr>
              <a:t> and Symptomatic Urinary Tract Infections During Pregnancy. Urology Clinics of North America. </a:t>
            </a:r>
            <a:r>
              <a:rPr lang="en-US" sz="1000" dirty="0" err="1" smtClean="0">
                <a:solidFill>
                  <a:schemeClr val="bg1"/>
                </a:solidFill>
              </a:rPr>
              <a:t>Vol</a:t>
            </a:r>
            <a:r>
              <a:rPr lang="en-US" sz="1000" dirty="0" smtClean="0">
                <a:solidFill>
                  <a:schemeClr val="bg1"/>
                </a:solidFill>
              </a:rPr>
              <a:t> 34 (2007) 35–42.</a:t>
            </a:r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828800" y="990600"/>
            <a:ext cx="21336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Screen for ASB: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wks 12-16 with urine culture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257800" y="990600"/>
            <a:ext cx="3276600" cy="1066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Negative Result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 retest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needed w/o symptoms during pregnancy; Likelihood of later converting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to “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+” culture is about 1-2%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28800" y="2514600"/>
            <a:ext cx="25146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Positive Result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Treat with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nitrofurantoin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(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Macrobide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) 1 wk, then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retest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257800" y="2362200"/>
            <a:ext cx="2895600" cy="1447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Negative Result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60-70% of patients cured after 1 course;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Consider suppression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with daily </a:t>
            </a:r>
            <a:r>
              <a:rPr kumimoji="0" lang="en-US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nitrofuratoin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Must suppress </a:t>
            </a:r>
            <a:r>
              <a:rPr kumimoji="0" 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after second positive</a:t>
            </a: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752600" y="4038600"/>
            <a:ext cx="2590800" cy="990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Positive Result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 Treat again with course of sensitivity specific antibiotic 7 days;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Retest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752600" y="5638800"/>
            <a:ext cx="2895600" cy="1219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Persistent/ recurrent ASB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Follow up  testing and urological evaluation after delivery; Continue suppression medication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 rot="5400000">
            <a:off x="2642619" y="2005582"/>
            <a:ext cx="457201" cy="408440"/>
          </a:xfrm>
          <a:prstGeom prst="rightArrow">
            <a:avLst>
              <a:gd name="adj1" fmla="val 69102"/>
              <a:gd name="adj2" fmla="val 34184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 rot="5400000">
            <a:off x="2621870" y="3550330"/>
            <a:ext cx="487803" cy="397544"/>
          </a:xfrm>
          <a:prstGeom prst="rightArrow">
            <a:avLst>
              <a:gd name="adj1" fmla="val 69102"/>
              <a:gd name="adj2" fmla="val 34184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 rot="5400000">
            <a:off x="2615050" y="5157350"/>
            <a:ext cx="504000" cy="400100"/>
          </a:xfrm>
          <a:prstGeom prst="rightArrow">
            <a:avLst>
              <a:gd name="adj1" fmla="val 69102"/>
              <a:gd name="adj2" fmla="val 34184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4572000" y="1219200"/>
            <a:ext cx="506417" cy="400261"/>
          </a:xfrm>
          <a:prstGeom prst="rightArrow">
            <a:avLst>
              <a:gd name="adj1" fmla="val 69102"/>
              <a:gd name="adj2" fmla="val 39727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4572000" y="2743200"/>
            <a:ext cx="506419" cy="400261"/>
          </a:xfrm>
          <a:prstGeom prst="rightArrow">
            <a:avLst>
              <a:gd name="adj1" fmla="val 69102"/>
              <a:gd name="adj2" fmla="val 39727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 rot="19317304">
            <a:off x="4571328" y="3753747"/>
            <a:ext cx="450021" cy="400261"/>
          </a:xfrm>
          <a:prstGeom prst="rightArrow">
            <a:avLst>
              <a:gd name="adj1" fmla="val 69102"/>
              <a:gd name="adj2" fmla="val 39727"/>
            </a:avLst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410200" y="3733800"/>
            <a:ext cx="2667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animBg="1"/>
      <p:bldP spid="13316" grpId="0" animBg="1"/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nimBg="1"/>
      <p:bldP spid="17" grpId="0" animBg="1"/>
      <p:bldP spid="1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our patient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Pyelonephritis in pregnancy Outline</a:t>
            </a:r>
            <a:endParaRPr lang="en-US" strike="sngStrike" dirty="0" smtClean="0">
              <a:solidFill>
                <a:schemeClr val="bg1"/>
              </a:solidFill>
            </a:endParaRPr>
          </a:p>
          <a:p>
            <a:r>
              <a:rPr lang="en-US" strike="sngStrike" dirty="0" smtClean="0">
                <a:solidFill>
                  <a:schemeClr val="bg1"/>
                </a:solidFill>
              </a:rPr>
              <a:t>Overview</a:t>
            </a:r>
          </a:p>
          <a:p>
            <a:r>
              <a:rPr lang="en-US" strike="sngStrike" dirty="0" smtClean="0">
                <a:solidFill>
                  <a:schemeClr val="bg1"/>
                </a:solidFill>
              </a:rPr>
              <a:t>Epidemiology</a:t>
            </a:r>
          </a:p>
          <a:p>
            <a:r>
              <a:rPr lang="en-US" strike="sngStrike" dirty="0" smtClean="0">
                <a:solidFill>
                  <a:schemeClr val="bg1"/>
                </a:solidFill>
              </a:rPr>
              <a:t>Pregnancy as Risk factor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Diagnosis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Signs and symptoms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Labs and Imaging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Treatment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Complications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Part 1. Meet the Patient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“My Belly Hurts”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Diagnosis – Signs and Symptoms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300" dirty="0" smtClean="0">
                <a:solidFill>
                  <a:schemeClr val="bg1"/>
                </a:solidFill>
              </a:rPr>
              <a:t>What are the signs and symptoms of pyelonephritis?</a:t>
            </a:r>
            <a:endParaRPr kumimoji="0" lang="en-US" sz="33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ymptoms of pyelonephritis include: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Dysuria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Frequency/ Urgency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Suprapubic pain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Hematuria</a:t>
            </a:r>
            <a:r>
              <a:rPr lang="en-US" sz="3200" dirty="0">
                <a:solidFill>
                  <a:schemeClr val="bg1"/>
                </a:solidFill>
              </a:rPr>
              <a:t> 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Fever </a:t>
            </a:r>
            <a:r>
              <a:rPr lang="en-US" sz="3200" dirty="0">
                <a:solidFill>
                  <a:schemeClr val="bg1"/>
                </a:solidFill>
              </a:rPr>
              <a:t>(&gt;38ºC</a:t>
            </a:r>
            <a:r>
              <a:rPr lang="en-US" sz="3200" dirty="0" smtClean="0">
                <a:solidFill>
                  <a:schemeClr val="bg1"/>
                </a:solidFill>
              </a:rPr>
              <a:t>)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>
                <a:solidFill>
                  <a:schemeClr val="bg1"/>
                </a:solidFill>
              </a:rPr>
              <a:t>C</a:t>
            </a:r>
            <a:r>
              <a:rPr lang="en-US" sz="3200" dirty="0" smtClean="0">
                <a:solidFill>
                  <a:schemeClr val="bg1"/>
                </a:solidFill>
              </a:rPr>
              <a:t>hills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>
                <a:solidFill>
                  <a:schemeClr val="bg1"/>
                </a:solidFill>
              </a:rPr>
              <a:t>F</a:t>
            </a:r>
            <a:r>
              <a:rPr lang="en-US" sz="3200" dirty="0" smtClean="0">
                <a:solidFill>
                  <a:schemeClr val="bg1"/>
                </a:solidFill>
              </a:rPr>
              <a:t>lank pain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CVA tenderness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Nausea/vomiting</a:t>
            </a: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Presentation similar for gravid and non-gravid women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47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Bent S, Nallamothu BK, Simel DL, Fihn SD, Saint S: Does this woman have an acute uncomplicated urinary tract infection? JAMA. 2002;287(20):2701.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Fairley KF, Carson NE, Gutch RC, Leighton P, Grounds AD, Laird EC, McCallum PH, Sleeman RL, O'Keefe CM: Site of infection in acute urinary-tract infection in general practice. Lancet. 1971;2(7725):615.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Diagnosis – Labs and Imaging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What labs are useful?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Urinalysis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Urine culture w\ susceptibility testing</a:t>
            </a: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What imaging is useful*?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>
                <a:solidFill>
                  <a:schemeClr val="bg1"/>
                </a:solidFill>
              </a:rPr>
              <a:t>CT </a:t>
            </a:r>
            <a:r>
              <a:rPr lang="en-US" sz="3200" dirty="0" smtClean="0">
                <a:solidFill>
                  <a:schemeClr val="bg1"/>
                </a:solidFill>
              </a:rPr>
              <a:t>scan/ renal ultrasound for “complicated” patients  </a:t>
            </a:r>
          </a:p>
          <a:p>
            <a:pPr marL="1810512" lvl="3" indent="-32004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Complicated= Persistent  </a:t>
            </a:r>
            <a:r>
              <a:rPr lang="en-US" sz="3200" dirty="0">
                <a:solidFill>
                  <a:schemeClr val="bg1"/>
                </a:solidFill>
              </a:rPr>
              <a:t>symptoms after </a:t>
            </a:r>
            <a:r>
              <a:rPr lang="en-US" sz="3200" dirty="0" smtClean="0">
                <a:solidFill>
                  <a:schemeClr val="bg1"/>
                </a:solidFill>
              </a:rPr>
              <a:t>48-72hrs </a:t>
            </a:r>
            <a:r>
              <a:rPr lang="en-US" sz="3200" dirty="0">
                <a:solidFill>
                  <a:schemeClr val="bg1"/>
                </a:solidFill>
              </a:rPr>
              <a:t>of appropriate antibiotic </a:t>
            </a:r>
            <a:r>
              <a:rPr lang="en-US" sz="3200" dirty="0" smtClean="0">
                <a:solidFill>
                  <a:schemeClr val="bg1"/>
                </a:solidFill>
              </a:rPr>
              <a:t>therapy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noProof="0" dirty="0" smtClean="0">
                <a:solidFill>
                  <a:schemeClr val="bg1"/>
                </a:solidFill>
              </a:rPr>
              <a:t>Some examples of findings…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715000"/>
            <a:ext cx="9144000" cy="1143000"/>
          </a:xfrm>
          <a:prstGeom prst="rect">
            <a:avLst/>
          </a:prstGeom>
        </p:spPr>
        <p:txBody>
          <a:bodyPr vert="horz" lIns="54864" tIns="91440" rtlCol="0">
            <a:normAutofit fontScale="32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Gupta K, Hooton TM, </a:t>
            </a:r>
            <a:r>
              <a:rPr lang="en-US" sz="3200" dirty="0" err="1" smtClean="0">
                <a:solidFill>
                  <a:schemeClr val="bg1"/>
                </a:solidFill>
              </a:rPr>
              <a:t>Naber</a:t>
            </a:r>
            <a:r>
              <a:rPr lang="en-US" sz="3200" dirty="0" smtClean="0">
                <a:solidFill>
                  <a:schemeClr val="bg1"/>
                </a:solidFill>
              </a:rPr>
              <a:t> KG, </a:t>
            </a:r>
            <a:r>
              <a:rPr lang="en-US" sz="3200" dirty="0" err="1" smtClean="0">
                <a:solidFill>
                  <a:schemeClr val="bg1"/>
                </a:solidFill>
              </a:rPr>
              <a:t>Wullt</a:t>
            </a:r>
            <a:r>
              <a:rPr lang="en-US" sz="3200" dirty="0" smtClean="0">
                <a:solidFill>
                  <a:schemeClr val="bg1"/>
                </a:solidFill>
              </a:rPr>
              <a:t> B, </a:t>
            </a:r>
            <a:r>
              <a:rPr lang="en-US" sz="3200" dirty="0" err="1" smtClean="0">
                <a:solidFill>
                  <a:schemeClr val="bg1"/>
                </a:solidFill>
              </a:rPr>
              <a:t>Colgan</a:t>
            </a:r>
            <a:r>
              <a:rPr lang="en-US" sz="3200" dirty="0" smtClean="0">
                <a:solidFill>
                  <a:schemeClr val="bg1"/>
                </a:solidFill>
              </a:rPr>
              <a:t> R, Miller LG, Moran GJ, Nicolle LE, </a:t>
            </a:r>
            <a:r>
              <a:rPr lang="en-US" sz="3200" dirty="0" err="1" smtClean="0">
                <a:solidFill>
                  <a:schemeClr val="bg1"/>
                </a:solidFill>
              </a:rPr>
              <a:t>Raz</a:t>
            </a:r>
            <a:r>
              <a:rPr lang="en-US" sz="3200" dirty="0" smtClean="0">
                <a:solidFill>
                  <a:schemeClr val="bg1"/>
                </a:solidFill>
              </a:rPr>
              <a:t> R, Schaeffer AJ, </a:t>
            </a:r>
            <a:r>
              <a:rPr lang="en-US" sz="3200" dirty="0" err="1" smtClean="0">
                <a:solidFill>
                  <a:schemeClr val="bg1"/>
                </a:solidFill>
              </a:rPr>
              <a:t>Soper</a:t>
            </a:r>
            <a:r>
              <a:rPr lang="en-US" sz="3200" dirty="0" smtClean="0">
                <a:solidFill>
                  <a:schemeClr val="bg1"/>
                </a:solidFill>
              </a:rPr>
              <a:t> DE, Infectious Diseases Society of America, European Society for Microbiology and Infectious Diseases: International clinical practice guidelines for the treatment of acute uncomplicated cystitis and </a:t>
            </a:r>
            <a:r>
              <a:rPr lang="en-US" sz="3200" dirty="0" err="1" smtClean="0">
                <a:solidFill>
                  <a:schemeClr val="bg1"/>
                </a:solidFill>
              </a:rPr>
              <a:t>pyelonephritis</a:t>
            </a:r>
            <a:r>
              <a:rPr lang="en-US" sz="3200" dirty="0" smtClean="0">
                <a:solidFill>
                  <a:schemeClr val="bg1"/>
                </a:solidFill>
              </a:rPr>
              <a:t> in women: A 2010 update by the Infectious Diseases Society of America and the European Society for Microbiology and Infectious Diseases. </a:t>
            </a:r>
            <a:r>
              <a:rPr lang="fr-FR" sz="3200" dirty="0" smtClean="0">
                <a:solidFill>
                  <a:schemeClr val="bg1"/>
                </a:solidFill>
              </a:rPr>
              <a:t>Clin Infect Dis. 2011;52(5):e103.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hlinkClick r:id="rId2"/>
              </a:rPr>
              <a:t>http://www.guideline.gov/content.aspx?id=13683</a:t>
            </a:r>
            <a:r>
              <a:rPr lang="en-US" sz="3200" dirty="0" smtClean="0">
                <a:solidFill>
                  <a:schemeClr val="bg1"/>
                </a:solidFill>
              </a:rPr>
              <a:t> (Accessed February 2, 2012).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*Notes about radiation exposure during pregnancy on page 14 in facilitators guide.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Imaging</a:t>
            </a:r>
            <a:endParaRPr lang="en-US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CT  w\ contrast in a patient with acute </a:t>
            </a:r>
            <a:r>
              <a:rPr lang="en-US" sz="2000" dirty="0" err="1" smtClean="0"/>
              <a:t>pyelonephritis</a:t>
            </a:r>
            <a:r>
              <a:rPr lang="en-US" sz="2000" dirty="0" smtClean="0"/>
              <a:t> : </a:t>
            </a:r>
          </a:p>
          <a:p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err="1" smtClean="0"/>
              <a:t>Hypodense</a:t>
            </a:r>
            <a:r>
              <a:rPr lang="en-US" sz="2000" dirty="0" smtClean="0"/>
              <a:t> region in right kidney. No </a:t>
            </a:r>
            <a:r>
              <a:rPr lang="en-US" sz="2000" dirty="0" err="1" smtClean="0"/>
              <a:t>abcess</a:t>
            </a:r>
            <a:r>
              <a:rPr lang="en-US" sz="2000" dirty="0" smtClean="0"/>
              <a:t> </a:t>
            </a:r>
            <a:r>
              <a:rPr lang="en-US" sz="2000" dirty="0" err="1" smtClean="0"/>
              <a:t>Hypodensity</a:t>
            </a:r>
            <a:r>
              <a:rPr lang="en-US" sz="2000" dirty="0" smtClean="0"/>
              <a:t>= ischemia caused by </a:t>
            </a:r>
            <a:r>
              <a:rPr lang="en-US" sz="2000" dirty="0" err="1" smtClean="0"/>
              <a:t>neutrophiles</a:t>
            </a:r>
            <a:r>
              <a:rPr lang="en-US" sz="2000" dirty="0" smtClean="0"/>
              <a:t> invasion and edema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err="1" smtClean="0"/>
              <a:t>Hypodense</a:t>
            </a:r>
            <a:r>
              <a:rPr lang="en-US" sz="2000" dirty="0" smtClean="0"/>
              <a:t> triangular regions spreading from </a:t>
            </a:r>
            <a:r>
              <a:rPr lang="en-US" sz="2000" dirty="0" err="1" smtClean="0"/>
              <a:t>pelivs</a:t>
            </a:r>
            <a:r>
              <a:rPr lang="en-US" sz="2000" dirty="0" smtClean="0"/>
              <a:t> to cortex</a:t>
            </a:r>
          </a:p>
          <a:p>
            <a:pPr marL="457200" indent="-457200">
              <a:buAutoNum type="arabicPeriod"/>
            </a:pPr>
            <a:endParaRPr lang="en-US" sz="20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89850" y="152400"/>
            <a:ext cx="4049150" cy="978408"/>
          </a:xfrm>
          <a:prstGeom prst="rect">
            <a:avLst/>
          </a:prstGeom>
        </p:spPr>
        <p:txBody>
          <a:bodyPr vert="horz" lIns="73152" rIns="4572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4820" name="Picture 4" descr="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524000"/>
            <a:ext cx="3429000" cy="2295526"/>
          </a:xfrm>
          <a:prstGeom prst="rect">
            <a:avLst/>
          </a:prstGeom>
          <a:noFill/>
        </p:spPr>
      </p:pic>
      <p:pic>
        <p:nvPicPr>
          <p:cNvPr id="34822" name="Picture 6" descr="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886200"/>
            <a:ext cx="3657600" cy="245872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28600" y="6334780"/>
            <a:ext cx="845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Images from: Hooton, T. Acute complicated cystitis and </a:t>
            </a:r>
            <a:r>
              <a:rPr lang="en-US" sz="1000" dirty="0" err="1" smtClean="0"/>
              <a:t>pyelonephritis</a:t>
            </a:r>
            <a:r>
              <a:rPr lang="en-US" sz="1000" dirty="0" smtClean="0"/>
              <a:t>. Accessed on UPTO DATE. Last updated 4/2011. </a:t>
            </a:r>
            <a:r>
              <a:rPr lang="en-US" sz="1000" dirty="0" err="1" smtClean="0"/>
              <a:t>Accesed</a:t>
            </a:r>
            <a:r>
              <a:rPr lang="en-US" sz="1000" dirty="0" smtClean="0"/>
              <a:t> in 2/2011: </a:t>
            </a:r>
            <a:r>
              <a:rPr lang="en-US" sz="1000" b="1" dirty="0" smtClean="0"/>
              <a:t>URL:http://</a:t>
            </a:r>
            <a:r>
              <a:rPr lang="en-US" sz="1000" b="1" dirty="0" err="1" smtClean="0"/>
              <a:t>www.uptodate.com</a:t>
            </a:r>
            <a:r>
              <a:rPr lang="en-US" sz="1000" b="1" dirty="0" smtClean="0"/>
              <a:t>/contents/</a:t>
            </a:r>
            <a:r>
              <a:rPr lang="en-US" sz="1000" b="1" dirty="0" err="1" smtClean="0"/>
              <a:t>image?imageKey</a:t>
            </a:r>
            <a:r>
              <a:rPr lang="en-US" sz="1000" b="1" dirty="0" smtClean="0"/>
              <a:t>=NEPH%2F62046~NEPH%2F69393~NEPH%2F51244&amp;topicKey=ID%2F16109&amp;rank=1~54&amp;source=</a:t>
            </a:r>
            <a:r>
              <a:rPr lang="en-US" sz="1000" b="1" dirty="0" err="1" smtClean="0"/>
              <a:t>see_link&amp;search</a:t>
            </a:r>
            <a:r>
              <a:rPr lang="en-US" sz="1000" b="1" dirty="0" smtClean="0"/>
              <a:t>=</a:t>
            </a:r>
            <a:r>
              <a:rPr lang="en-US" sz="1000" b="1" dirty="0" err="1" smtClean="0"/>
              <a:t>acute+pyelonephritis&amp;utdPopup</a:t>
            </a:r>
            <a:r>
              <a:rPr lang="en-US" sz="1000" b="1" dirty="0" smtClean="0"/>
              <a:t>=true.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7010400" y="1600200"/>
            <a:ext cx="1905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Both Images reproduced with permission from: Author. Hooton, T. Acute complicated cystitis and pyelonephritis. In: </a:t>
            </a:r>
            <a:r>
              <a:rPr lang="en-US" sz="1200" dirty="0" err="1" smtClean="0"/>
              <a:t>UpToDate</a:t>
            </a:r>
            <a:r>
              <a:rPr lang="en-US" sz="1200" dirty="0" smtClean="0"/>
              <a:t>, </a:t>
            </a:r>
            <a:r>
              <a:rPr lang="en-US" sz="1200" dirty="0" err="1" smtClean="0"/>
              <a:t>Basow</a:t>
            </a:r>
            <a:r>
              <a:rPr lang="en-US" sz="1200" dirty="0" smtClean="0"/>
              <a:t>, DS (Ed), </a:t>
            </a:r>
            <a:r>
              <a:rPr lang="en-US" sz="1200" dirty="0" err="1" smtClean="0"/>
              <a:t>UpToDate</a:t>
            </a:r>
            <a:r>
              <a:rPr lang="en-US" sz="1200" dirty="0" smtClean="0"/>
              <a:t>, Waltham, MA 2012. Copyright © 2012 </a:t>
            </a:r>
            <a:r>
              <a:rPr lang="en-US" sz="1200" dirty="0" err="1" smtClean="0"/>
              <a:t>UpToDate</a:t>
            </a:r>
            <a:r>
              <a:rPr lang="en-US" sz="1200" dirty="0" smtClean="0"/>
              <a:t>, Inc. For more information visit www.uptodate.com.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7658100" y="56827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Imaging</a:t>
            </a:r>
            <a:endParaRPr lang="en-US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Renal ultrasound: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Hypodense</a:t>
            </a:r>
            <a:r>
              <a:rPr lang="en-US" sz="2000" dirty="0" smtClean="0"/>
              <a:t> mass with internal echoes (outlined by the arrows).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13314" name="Picture 2" descr="Imag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1241" r="11241"/>
          <a:stretch>
            <a:fillRect/>
          </a:stretch>
        </p:blipFill>
        <p:spPr bwMode="auto">
          <a:xfrm>
            <a:off x="3581400" y="1981200"/>
            <a:ext cx="4639995" cy="3990715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189850" y="152400"/>
            <a:ext cx="4049150" cy="978408"/>
          </a:xfrm>
          <a:prstGeom prst="rect">
            <a:avLst/>
          </a:prstGeom>
        </p:spPr>
        <p:txBody>
          <a:bodyPr vert="horz" lIns="73152" rIns="4572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Ultrasound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6211669"/>
            <a:ext cx="8229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Images from: Hooton, T. Acute complicated cystitis and </a:t>
            </a:r>
            <a:r>
              <a:rPr lang="en-US" sz="1000" dirty="0" err="1" smtClean="0"/>
              <a:t>pyelonephritis</a:t>
            </a:r>
            <a:r>
              <a:rPr lang="en-US" sz="1000" dirty="0" smtClean="0"/>
              <a:t>. Accessed on UPTO DATE. Last updated 4/2011. </a:t>
            </a:r>
            <a:r>
              <a:rPr lang="en-US" sz="1000" dirty="0" err="1" smtClean="0"/>
              <a:t>Accesed</a:t>
            </a:r>
            <a:r>
              <a:rPr lang="en-US" sz="1000" dirty="0" smtClean="0"/>
              <a:t> in 2/2011 . </a:t>
            </a:r>
            <a:r>
              <a:rPr lang="en-US" sz="1000" b="1" dirty="0" smtClean="0"/>
              <a:t>URL:http://</a:t>
            </a:r>
            <a:r>
              <a:rPr lang="en-US" sz="1000" b="1" dirty="0" err="1" smtClean="0"/>
              <a:t>www.uptodate.com</a:t>
            </a:r>
            <a:r>
              <a:rPr lang="en-US" sz="1000" b="1" dirty="0" smtClean="0"/>
              <a:t>/contents/</a:t>
            </a:r>
            <a:r>
              <a:rPr lang="en-US" sz="1000" b="1" dirty="0" err="1" smtClean="0"/>
              <a:t>image?imageKey</a:t>
            </a:r>
            <a:r>
              <a:rPr lang="en-US" sz="1000" b="1" dirty="0" smtClean="0"/>
              <a:t>=NEPH%2F62046~NEPH%2F69393~NEPH%2F51244&amp;topicKey=ID%2F16109&amp;rank=1~54&amp;source=</a:t>
            </a:r>
            <a:r>
              <a:rPr lang="en-US" sz="1000" b="1" dirty="0" err="1" smtClean="0"/>
              <a:t>see_link&amp;search</a:t>
            </a:r>
            <a:r>
              <a:rPr lang="en-US" sz="1000" b="1" dirty="0" smtClean="0"/>
              <a:t>=</a:t>
            </a:r>
            <a:r>
              <a:rPr lang="en-US" sz="1000" b="1" dirty="0" err="1" smtClean="0"/>
              <a:t>acute+pyelonephritis&amp;utdPopup</a:t>
            </a:r>
            <a:r>
              <a:rPr lang="en-US" sz="1000" b="1" dirty="0" smtClean="0"/>
              <a:t>=true .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886200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Image reproduced with permission from: Hooton, J. Acute complicated cystitis and pyelonephritis. In: </a:t>
            </a:r>
            <a:r>
              <a:rPr lang="en-US" sz="1200" dirty="0" err="1" smtClean="0"/>
              <a:t>UpToDate</a:t>
            </a:r>
            <a:r>
              <a:rPr lang="en-US" sz="1200" dirty="0" smtClean="0"/>
              <a:t>, </a:t>
            </a:r>
            <a:r>
              <a:rPr lang="en-US" sz="1200" dirty="0" err="1" smtClean="0"/>
              <a:t>Basow</a:t>
            </a:r>
            <a:r>
              <a:rPr lang="en-US" sz="1200" dirty="0" smtClean="0"/>
              <a:t>, DS (Ed), </a:t>
            </a:r>
            <a:r>
              <a:rPr lang="en-US" sz="1200" dirty="0" err="1" smtClean="0"/>
              <a:t>UpToDate</a:t>
            </a:r>
            <a:r>
              <a:rPr lang="en-US" sz="1200" dirty="0" smtClean="0"/>
              <a:t>, Waltham, MA 2012. Copyright © 2012 </a:t>
            </a:r>
            <a:r>
              <a:rPr lang="en-US" sz="1200" dirty="0" err="1" smtClean="0"/>
              <a:t>UpToDate</a:t>
            </a:r>
            <a:r>
              <a:rPr lang="en-US" sz="1200" dirty="0" smtClean="0"/>
              <a:t>, Inc. For more information visit www.uptodate.com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Treatment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381000" y="2514600"/>
          <a:ext cx="8229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“Should our patient be cared for on an inpatient or outpatient basis?”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asks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resident.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6324600"/>
            <a:ext cx="8305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/>
                </a:solidFill>
              </a:rPr>
              <a:t>Gabbe</a:t>
            </a:r>
            <a:r>
              <a:rPr lang="en-US" sz="1400" dirty="0" smtClean="0">
                <a:solidFill>
                  <a:schemeClr val="bg1"/>
                </a:solidFill>
              </a:rPr>
              <a:t> , S et al. Chapter 51: </a:t>
            </a:r>
            <a:r>
              <a:rPr lang="en-US" sz="1400" i="1" dirty="0" smtClean="0">
                <a:solidFill>
                  <a:schemeClr val="bg1"/>
                </a:solidFill>
              </a:rPr>
              <a:t>Maternal and </a:t>
            </a:r>
            <a:r>
              <a:rPr lang="en-US" sz="1400" i="1" dirty="0" err="1" smtClean="0">
                <a:solidFill>
                  <a:schemeClr val="bg1"/>
                </a:solidFill>
              </a:rPr>
              <a:t>Perinatal</a:t>
            </a:r>
            <a:r>
              <a:rPr lang="en-US" sz="1400" i="1" dirty="0" smtClean="0">
                <a:solidFill>
                  <a:schemeClr val="bg1"/>
                </a:solidFill>
              </a:rPr>
              <a:t> Infection—Bacterial  </a:t>
            </a:r>
            <a:r>
              <a:rPr lang="en-US" sz="1400" u="sng" dirty="0" err="1" smtClean="0">
                <a:solidFill>
                  <a:schemeClr val="bg1"/>
                </a:solidFill>
              </a:rPr>
              <a:t>Gabbe</a:t>
            </a:r>
            <a:r>
              <a:rPr lang="en-US" sz="1400" u="sng" dirty="0" smtClean="0">
                <a:solidFill>
                  <a:schemeClr val="bg1"/>
                </a:solidFill>
              </a:rPr>
              <a:t>: </a:t>
            </a:r>
            <a:r>
              <a:rPr lang="en-US" sz="1400" u="sng" dirty="0" err="1" smtClean="0">
                <a:solidFill>
                  <a:schemeClr val="bg1"/>
                </a:solidFill>
              </a:rPr>
              <a:t>Obstertrics</a:t>
            </a:r>
            <a:r>
              <a:rPr lang="en-US" sz="1400" u="sng" dirty="0" smtClean="0">
                <a:solidFill>
                  <a:schemeClr val="bg1"/>
                </a:solidFill>
              </a:rPr>
              <a:t>: </a:t>
            </a:r>
            <a:r>
              <a:rPr lang="en-US" sz="1400" b="1" u="sng" dirty="0" smtClean="0">
                <a:solidFill>
                  <a:schemeClr val="bg1"/>
                </a:solidFill>
              </a:rPr>
              <a:t>Normal and Problem Pregnancies</a:t>
            </a:r>
            <a:r>
              <a:rPr lang="en-US" sz="1400" b="1" dirty="0" smtClean="0">
                <a:solidFill>
                  <a:schemeClr val="bg1"/>
                </a:solidFill>
              </a:rPr>
              <a:t>, 6th ed. Copy right 2012. As Accessed on </a:t>
            </a:r>
            <a:r>
              <a:rPr lang="en-US" sz="1400" b="1" dirty="0" err="1" smtClean="0">
                <a:solidFill>
                  <a:schemeClr val="bg1"/>
                </a:solidFill>
              </a:rPr>
              <a:t>MDConsult</a:t>
            </a:r>
            <a:r>
              <a:rPr lang="en-US" sz="1400" b="1" dirty="0" smtClean="0">
                <a:solidFill>
                  <a:schemeClr val="bg1"/>
                </a:solidFill>
              </a:rPr>
              <a:t>. Accessed 6/2/2012.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819400"/>
            <a:ext cx="2057400" cy="6096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 fontScale="92500"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Inpatient at first – high risk of complications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IV fluids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Empiric antibiotics</a:t>
            </a:r>
          </a:p>
          <a:p>
            <a:pPr marL="1353312" lvl="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IV </a:t>
            </a:r>
            <a:r>
              <a:rPr lang="en-US" sz="3200" dirty="0" err="1" smtClean="0">
                <a:solidFill>
                  <a:schemeClr val="bg1"/>
                </a:solidFill>
              </a:rPr>
              <a:t>cefazolin</a:t>
            </a:r>
            <a:r>
              <a:rPr lang="en-US" sz="3200" dirty="0" smtClean="0">
                <a:solidFill>
                  <a:schemeClr val="bg1"/>
                </a:solidFill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</a:rPr>
              <a:t>ceftriaxone</a:t>
            </a:r>
            <a:r>
              <a:rPr lang="en-US" sz="3200" dirty="0" smtClean="0">
                <a:solidFill>
                  <a:schemeClr val="bg1"/>
                </a:solidFill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</a:rPr>
              <a:t>Augmentin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1353312" lvl="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err="1" smtClean="0">
                <a:solidFill>
                  <a:schemeClr val="bg1"/>
                </a:solidFill>
              </a:rPr>
              <a:t>Bactrim</a:t>
            </a:r>
            <a:r>
              <a:rPr lang="en-US" sz="3200" dirty="0" smtClean="0">
                <a:solidFill>
                  <a:schemeClr val="bg1"/>
                </a:solidFill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</a:rPr>
              <a:t>fluoroquinolones</a:t>
            </a:r>
            <a:r>
              <a:rPr lang="en-US" sz="3200" dirty="0" smtClean="0">
                <a:solidFill>
                  <a:schemeClr val="bg1"/>
                </a:solidFill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</a:rPr>
              <a:t>aminoglycosides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1810512" lvl="3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More effective with resistant organisms</a:t>
            </a:r>
          </a:p>
          <a:p>
            <a:pPr marL="1810512" lvl="3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Not recommended in pregnancy (Category C risk)</a:t>
            </a:r>
          </a:p>
          <a:p>
            <a:pPr marL="1353312" lvl="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err="1" smtClean="0">
                <a:solidFill>
                  <a:schemeClr val="bg1"/>
                </a:solidFill>
              </a:rPr>
              <a:t>Carbapenems</a:t>
            </a:r>
            <a:r>
              <a:rPr lang="en-US" sz="3200" dirty="0" smtClean="0">
                <a:solidFill>
                  <a:schemeClr val="bg1"/>
                </a:solidFill>
              </a:rPr>
              <a:t> for extended spectrum beta lactamase producing strains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" y="60960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47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Callahan T, </a:t>
            </a:r>
            <a:r>
              <a:rPr lang="en-US" sz="3200" dirty="0" err="1" smtClean="0">
                <a:solidFill>
                  <a:schemeClr val="bg1"/>
                </a:solidFill>
              </a:rPr>
              <a:t>Caughey</a:t>
            </a:r>
            <a:r>
              <a:rPr lang="en-US" sz="3200" dirty="0" smtClean="0">
                <a:solidFill>
                  <a:schemeClr val="bg1"/>
                </a:solidFill>
              </a:rPr>
              <a:t> AB: Infectious Diseases in Pregnancy. In Blueprints Obstetrics and Gynecology 4</a:t>
            </a:r>
            <a:r>
              <a:rPr lang="en-US" sz="3200" baseline="30000" dirty="0" smtClean="0">
                <a:solidFill>
                  <a:schemeClr val="bg1"/>
                </a:solidFill>
              </a:rPr>
              <a:t>th</a:t>
            </a:r>
            <a:r>
              <a:rPr lang="en-US" sz="3200" dirty="0" smtClean="0">
                <a:solidFill>
                  <a:schemeClr val="bg1"/>
                </a:solidFill>
              </a:rPr>
              <a:t> edition, pp. 113-114. Philadelphia, Lippincott Williams and Wilkins, 2007.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Hooton TM. Urinary tract infections and asymptomatic </a:t>
            </a: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in pregnancy. </a:t>
            </a:r>
            <a:r>
              <a:rPr lang="en-US" sz="3200" dirty="0" err="1" smtClean="0">
                <a:solidFill>
                  <a:schemeClr val="bg1"/>
                </a:solidFill>
              </a:rPr>
              <a:t>UpToDate</a:t>
            </a:r>
            <a:r>
              <a:rPr lang="en-US" sz="3200" dirty="0" smtClean="0">
                <a:solidFill>
                  <a:schemeClr val="bg1"/>
                </a:solidFill>
              </a:rPr>
              <a:t>, reviewed 01/2012. Accessed 2/8/2012.</a:t>
            </a:r>
          </a:p>
          <a:p>
            <a:pPr marL="633222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Treatment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 fontScale="850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Improvement after treatment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75% after 48hr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95% after 72 hr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No improvement? Resistance or </a:t>
            </a:r>
            <a:r>
              <a:rPr lang="en-US" sz="3200" dirty="0" err="1" smtClean="0">
                <a:solidFill>
                  <a:schemeClr val="bg1"/>
                </a:solidFill>
              </a:rPr>
              <a:t>ureteral</a:t>
            </a:r>
            <a:r>
              <a:rPr lang="en-US" sz="3200" dirty="0" smtClean="0">
                <a:solidFill>
                  <a:schemeClr val="bg1"/>
                </a:solidFill>
              </a:rPr>
              <a:t> obstruction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Outpatient management once patient is </a:t>
            </a:r>
            <a:r>
              <a:rPr lang="en-US" sz="3200" dirty="0" err="1" smtClean="0">
                <a:solidFill>
                  <a:schemeClr val="bg1"/>
                </a:solidFill>
              </a:rPr>
              <a:t>afebrile</a:t>
            </a:r>
            <a:r>
              <a:rPr lang="en-US" sz="3200" dirty="0" smtClean="0">
                <a:solidFill>
                  <a:schemeClr val="bg1"/>
                </a:solidFill>
              </a:rPr>
              <a:t> for 48 hrs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10-14 day course of antibiotics (</a:t>
            </a:r>
            <a:r>
              <a:rPr lang="en-US" sz="3200" dirty="0" err="1" smtClean="0">
                <a:solidFill>
                  <a:schemeClr val="bg1"/>
                </a:solidFill>
              </a:rPr>
              <a:t>cephalexin</a:t>
            </a:r>
            <a:r>
              <a:rPr lang="en-US" sz="3200" dirty="0" smtClean="0">
                <a:solidFill>
                  <a:schemeClr val="bg1"/>
                </a:solidFill>
              </a:rPr>
              <a:t>)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Prophylaxis as outpatient (20-30% recurrent UTI)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Daily </a:t>
            </a:r>
            <a:r>
              <a:rPr lang="en-US" sz="3200" dirty="0" err="1" smtClean="0">
                <a:solidFill>
                  <a:schemeClr val="bg1"/>
                </a:solidFill>
              </a:rPr>
              <a:t>nitrofurantoin</a:t>
            </a:r>
            <a:r>
              <a:rPr lang="en-US" sz="3200" dirty="0" smtClean="0">
                <a:solidFill>
                  <a:schemeClr val="bg1"/>
                </a:solidFill>
              </a:rPr>
              <a:t> or </a:t>
            </a:r>
            <a:r>
              <a:rPr lang="en-US" sz="3200" dirty="0" err="1" smtClean="0">
                <a:solidFill>
                  <a:schemeClr val="bg1"/>
                </a:solidFill>
              </a:rPr>
              <a:t>cephalexin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Frequent retesting</a:t>
            </a:r>
            <a:endParaRPr lang="en-US" sz="3200" dirty="0" smtClean="0"/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" y="60960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 fontScale="325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Gabbe</a:t>
            </a:r>
            <a:r>
              <a:rPr lang="en-US" sz="3200" dirty="0" smtClean="0">
                <a:solidFill>
                  <a:schemeClr val="bg1"/>
                </a:solidFill>
              </a:rPr>
              <a:t> , S et al. Chapter 51: </a:t>
            </a:r>
            <a:r>
              <a:rPr lang="en-US" sz="3200" i="1" dirty="0" smtClean="0">
                <a:solidFill>
                  <a:schemeClr val="bg1"/>
                </a:solidFill>
              </a:rPr>
              <a:t>Maternal and </a:t>
            </a:r>
            <a:r>
              <a:rPr lang="en-US" sz="3200" i="1" dirty="0" err="1" smtClean="0">
                <a:solidFill>
                  <a:schemeClr val="bg1"/>
                </a:solidFill>
              </a:rPr>
              <a:t>Perinatal</a:t>
            </a:r>
            <a:r>
              <a:rPr lang="en-US" sz="3200" i="1" dirty="0" smtClean="0">
                <a:solidFill>
                  <a:schemeClr val="bg1"/>
                </a:solidFill>
              </a:rPr>
              <a:t> Infection—Bacterial  </a:t>
            </a:r>
            <a:r>
              <a:rPr lang="en-US" sz="3200" u="sng" dirty="0" err="1" smtClean="0">
                <a:solidFill>
                  <a:schemeClr val="bg1"/>
                </a:solidFill>
              </a:rPr>
              <a:t>Gabbe</a:t>
            </a:r>
            <a:r>
              <a:rPr lang="en-US" sz="3200" u="sng" dirty="0" smtClean="0">
                <a:solidFill>
                  <a:schemeClr val="bg1"/>
                </a:solidFill>
              </a:rPr>
              <a:t>: </a:t>
            </a:r>
            <a:r>
              <a:rPr lang="en-US" sz="3200" u="sng" dirty="0" err="1" smtClean="0">
                <a:solidFill>
                  <a:schemeClr val="bg1"/>
                </a:solidFill>
              </a:rPr>
              <a:t>Obstertrics</a:t>
            </a:r>
            <a:r>
              <a:rPr lang="en-US" sz="3200" u="sng" dirty="0" smtClean="0">
                <a:solidFill>
                  <a:schemeClr val="bg1"/>
                </a:solidFill>
              </a:rPr>
              <a:t>: </a:t>
            </a:r>
            <a:r>
              <a:rPr lang="en-US" sz="3200" b="1" u="sng" dirty="0" smtClean="0">
                <a:solidFill>
                  <a:schemeClr val="bg1"/>
                </a:solidFill>
              </a:rPr>
              <a:t>Normal and Problem Pregnancies</a:t>
            </a:r>
            <a:r>
              <a:rPr lang="en-US" sz="3200" b="1" dirty="0" smtClean="0">
                <a:solidFill>
                  <a:schemeClr val="bg1"/>
                </a:solidFill>
              </a:rPr>
              <a:t>, 6th ed. Copy right 2012. As Accessed on </a:t>
            </a:r>
            <a:r>
              <a:rPr lang="en-US" sz="3200" b="1" dirty="0" err="1" smtClean="0">
                <a:solidFill>
                  <a:schemeClr val="bg1"/>
                </a:solidFill>
              </a:rPr>
              <a:t>MDConsult</a:t>
            </a:r>
            <a:r>
              <a:rPr lang="en-US" sz="3200" b="1" dirty="0" smtClean="0">
                <a:solidFill>
                  <a:schemeClr val="bg1"/>
                </a:solidFill>
              </a:rPr>
              <a:t>. Accessed 6/2/2012.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Callahan T, </a:t>
            </a:r>
            <a:r>
              <a:rPr lang="en-US" sz="3200" dirty="0" err="1" smtClean="0">
                <a:solidFill>
                  <a:schemeClr val="bg1"/>
                </a:solidFill>
              </a:rPr>
              <a:t>Caughey</a:t>
            </a:r>
            <a:r>
              <a:rPr lang="en-US" sz="3200" dirty="0" smtClean="0">
                <a:solidFill>
                  <a:schemeClr val="bg1"/>
                </a:solidFill>
              </a:rPr>
              <a:t> AB: Infectious Diseases in Pregnancy. In Blueprints Obstetrics and Gynecology 4</a:t>
            </a:r>
            <a:r>
              <a:rPr lang="en-US" sz="3200" baseline="30000" dirty="0" smtClean="0">
                <a:solidFill>
                  <a:schemeClr val="bg1"/>
                </a:solidFill>
              </a:rPr>
              <a:t>th</a:t>
            </a:r>
            <a:r>
              <a:rPr lang="en-US" sz="3200" dirty="0" smtClean="0">
                <a:solidFill>
                  <a:schemeClr val="bg1"/>
                </a:solidFill>
              </a:rPr>
              <a:t> edition, pp. 113-114. Philadelphia, Lippincott Williams and Wilkins, 2007.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Hooton TM. Urinary tract infections and asymptomatic </a:t>
            </a:r>
            <a:r>
              <a:rPr lang="en-US" sz="3200" dirty="0" err="1" smtClean="0">
                <a:solidFill>
                  <a:schemeClr val="bg1"/>
                </a:solidFill>
              </a:rPr>
              <a:t>bacteriuria</a:t>
            </a:r>
            <a:r>
              <a:rPr lang="en-US" sz="3200" dirty="0" smtClean="0">
                <a:solidFill>
                  <a:schemeClr val="bg1"/>
                </a:solidFill>
              </a:rPr>
              <a:t> in pregnancy. </a:t>
            </a:r>
            <a:r>
              <a:rPr lang="en-US" sz="3200" dirty="0" err="1" smtClean="0">
                <a:solidFill>
                  <a:schemeClr val="bg1"/>
                </a:solidFill>
              </a:rPr>
              <a:t>UpToDate</a:t>
            </a:r>
            <a:r>
              <a:rPr lang="en-US" sz="3200" dirty="0" smtClean="0">
                <a:solidFill>
                  <a:schemeClr val="bg1"/>
                </a:solidFill>
              </a:rPr>
              <a:t>, reviewed 01/2012. Accessed 2/8/2012.</a:t>
            </a:r>
          </a:p>
          <a:p>
            <a:pPr marL="633222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4800" dirty="0" smtClean="0"/>
              <a:t>Complications and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What are some complications of acute </a:t>
            </a:r>
            <a:r>
              <a:rPr lang="en-US" sz="3200" dirty="0" err="1" smtClean="0">
                <a:solidFill>
                  <a:schemeClr val="bg1"/>
                </a:solidFill>
              </a:rPr>
              <a:t>pyelonephritis</a:t>
            </a:r>
            <a:r>
              <a:rPr lang="en-US" sz="3200" dirty="0" smtClean="0">
                <a:solidFill>
                  <a:schemeClr val="bg1"/>
                </a:solidFill>
              </a:rPr>
              <a:t> in pregnancy?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6172200"/>
            <a:ext cx="9144000" cy="1066800"/>
          </a:xfrm>
          <a:prstGeom prst="rect">
            <a:avLst/>
          </a:prstGeom>
        </p:spPr>
        <p:txBody>
          <a:bodyPr vert="horz" lIns="54864" tIns="91440" rtlCol="0">
            <a:normAutofit fontScale="55000" lnSpcReduction="20000"/>
          </a:bodyPr>
          <a:lstStyle/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Hooton TM. Urinary tract infections and asymptomatic </a:t>
            </a:r>
            <a:r>
              <a:rPr lang="en-US" sz="2200" dirty="0" err="1" smtClean="0">
                <a:solidFill>
                  <a:schemeClr val="bg1"/>
                </a:solidFill>
              </a:rPr>
              <a:t>bacteriuria</a:t>
            </a:r>
            <a:r>
              <a:rPr lang="en-US" sz="2200" dirty="0" smtClean="0">
                <a:solidFill>
                  <a:schemeClr val="bg1"/>
                </a:solidFill>
              </a:rPr>
              <a:t> in pregnancy. </a:t>
            </a:r>
            <a:r>
              <a:rPr lang="en-US" sz="2200" dirty="0" err="1" smtClean="0">
                <a:solidFill>
                  <a:schemeClr val="bg1"/>
                </a:solidFill>
              </a:rPr>
              <a:t>UpToDate</a:t>
            </a:r>
            <a:r>
              <a:rPr lang="en-US" sz="2200" dirty="0" smtClean="0">
                <a:solidFill>
                  <a:schemeClr val="bg1"/>
                </a:solidFill>
              </a:rPr>
              <a:t>, reviewed 01/2012. Accessed 2/8/2012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Hill JB, Sheffield JS, McIntire DD, </a:t>
            </a:r>
            <a:r>
              <a:rPr lang="en-US" sz="2200" dirty="0" err="1" smtClean="0">
                <a:solidFill>
                  <a:schemeClr val="bg1"/>
                </a:solidFill>
              </a:rPr>
              <a:t>Wendel</a:t>
            </a:r>
            <a:r>
              <a:rPr lang="en-US" sz="2200" dirty="0" smtClean="0">
                <a:solidFill>
                  <a:schemeClr val="bg1"/>
                </a:solidFill>
              </a:rPr>
              <a:t> GD Jr. Acute </a:t>
            </a:r>
            <a:r>
              <a:rPr lang="en-US" sz="2200" dirty="0" err="1" smtClean="0">
                <a:solidFill>
                  <a:schemeClr val="bg1"/>
                </a:solidFill>
              </a:rPr>
              <a:t>pyelonephritis</a:t>
            </a:r>
            <a:r>
              <a:rPr lang="en-US" sz="2200" dirty="0" smtClean="0">
                <a:solidFill>
                  <a:schemeClr val="bg1"/>
                </a:solidFill>
              </a:rPr>
              <a:t> in pregnancy. </a:t>
            </a:r>
            <a:r>
              <a:rPr lang="en-US" sz="2200" dirty="0" err="1" smtClean="0">
                <a:solidFill>
                  <a:schemeClr val="bg1"/>
                </a:solidFill>
              </a:rPr>
              <a:t>Obstet</a:t>
            </a:r>
            <a:r>
              <a:rPr lang="en-US" sz="2200" dirty="0" smtClean="0">
                <a:solidFill>
                  <a:schemeClr val="bg1"/>
                </a:solidFill>
              </a:rPr>
              <a:t> Gynecol. 2005;105(1):18.</a:t>
            </a:r>
          </a:p>
          <a:p>
            <a:pPr marL="63322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Thompson C, </a:t>
            </a:r>
            <a:r>
              <a:rPr lang="en-US" sz="2200" dirty="0" err="1" smtClean="0">
                <a:solidFill>
                  <a:schemeClr val="bg1"/>
                </a:solidFill>
              </a:rPr>
              <a:t>Verani</a:t>
            </a:r>
            <a:r>
              <a:rPr lang="en-US" sz="2200" dirty="0" smtClean="0">
                <a:solidFill>
                  <a:schemeClr val="bg1"/>
                </a:solidFill>
              </a:rPr>
              <a:t> R, </a:t>
            </a:r>
            <a:r>
              <a:rPr lang="en-US" sz="2200" dirty="0" err="1" smtClean="0">
                <a:solidFill>
                  <a:schemeClr val="bg1"/>
                </a:solidFill>
              </a:rPr>
              <a:t>Evanoff</a:t>
            </a:r>
            <a:r>
              <a:rPr lang="en-US" sz="2200" dirty="0" smtClean="0">
                <a:solidFill>
                  <a:schemeClr val="bg1"/>
                </a:solidFill>
              </a:rPr>
              <a:t> G, </a:t>
            </a:r>
            <a:r>
              <a:rPr lang="en-US" sz="2200" dirty="0" err="1" smtClean="0">
                <a:solidFill>
                  <a:schemeClr val="bg1"/>
                </a:solidFill>
              </a:rPr>
              <a:t>Weinman</a:t>
            </a:r>
            <a:r>
              <a:rPr lang="en-US" sz="2200" dirty="0" smtClean="0">
                <a:solidFill>
                  <a:schemeClr val="bg1"/>
                </a:solidFill>
              </a:rPr>
              <a:t> E. </a:t>
            </a:r>
            <a:r>
              <a:rPr lang="en-US" sz="2200" dirty="0" err="1" smtClean="0">
                <a:solidFill>
                  <a:schemeClr val="bg1"/>
                </a:solidFill>
              </a:rPr>
              <a:t>Suppurative</a:t>
            </a:r>
            <a:r>
              <a:rPr lang="en-US" sz="2200" dirty="0" smtClean="0">
                <a:solidFill>
                  <a:schemeClr val="bg1"/>
                </a:solidFill>
              </a:rPr>
              <a:t> bacterial </a:t>
            </a:r>
            <a:r>
              <a:rPr lang="en-US" sz="2200" dirty="0" err="1" smtClean="0">
                <a:solidFill>
                  <a:schemeClr val="bg1"/>
                </a:solidFill>
              </a:rPr>
              <a:t>pyelonephritis</a:t>
            </a:r>
            <a:r>
              <a:rPr lang="en-US" sz="2200" dirty="0" smtClean="0">
                <a:solidFill>
                  <a:schemeClr val="bg1"/>
                </a:solidFill>
              </a:rPr>
              <a:t> as a cause of acute renal failure. Am J Kidney Dis. 1986;8(4):271.</a:t>
            </a:r>
          </a:p>
          <a:p>
            <a:pPr marL="633222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633222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="" xmlns:p14="http://schemas.microsoft.com/office/powerpoint/2010/main" val="2966343549"/>
              </p:ext>
            </p:extLst>
          </p:nvPr>
        </p:nvGraphicFramePr>
        <p:xfrm>
          <a:off x="762000" y="1600200"/>
          <a:ext cx="70104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185979-A0CB-41AD-B832-44C13F197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586DCBE-0531-4B05-A2EF-BB826B6F1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08DDD0A-D82F-4286-81D9-559B34C2D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1AC427C-E152-4AD2-87A1-984FD45D9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391F3E5-DD77-4FA7-A7DE-070D307D2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99AC01C-151B-40C7-A5FD-8333A2909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98F1ED2-D3F1-4523-BA09-D8525F8107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44270B7-78F9-4B49-AEAB-5972D8B169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CA60FD4-332B-4ACA-822F-FFBFC1704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A33112C-40C0-4778-A6CC-F0977E6CE5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More About Our </a:t>
            </a:r>
            <a:r>
              <a:rPr lang="en-US" sz="4800" dirty="0"/>
              <a:t>P</a:t>
            </a:r>
            <a:r>
              <a:rPr lang="en-US" sz="4800" dirty="0" smtClean="0"/>
              <a:t>atient…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3999"/>
            <a:ext cx="9144000" cy="4419601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Admitted for IV </a:t>
            </a:r>
            <a:r>
              <a:rPr lang="en-US" sz="3200" dirty="0" err="1" smtClean="0">
                <a:solidFill>
                  <a:schemeClr val="bg1"/>
                </a:solidFill>
              </a:rPr>
              <a:t>ceftriaxone</a:t>
            </a:r>
            <a:r>
              <a:rPr lang="en-US" sz="3200" dirty="0" smtClean="0">
                <a:solidFill>
                  <a:schemeClr val="bg1"/>
                </a:solidFill>
              </a:rPr>
              <a:t> and IV fluids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Urine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cultures sent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2hr after admission the team is called to the bedside: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Vitals: T: 39.4  HR 120  BP 70/26  RR 25  SpO2 88%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Patient is dizzy lying in bed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Resident asks you </a:t>
            </a:r>
            <a:r>
              <a:rPr lang="en-US" sz="3200" dirty="0" smtClean="0">
                <a:solidFill>
                  <a:srgbClr val="FFFF00"/>
                </a:solidFill>
              </a:rPr>
              <a:t>“What condition has this patient developed?”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3200" dirty="0" smtClean="0">
              <a:solidFill>
                <a:schemeClr val="bg1"/>
              </a:solidFill>
            </a:endParaRP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5943600"/>
            <a:ext cx="9144000" cy="914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633222" lvl="0" indent="-514350">
              <a:buClr>
                <a:schemeClr val="accent1"/>
              </a:buClr>
              <a:buSzPct val="80000"/>
              <a:buFont typeface="+mj-lt"/>
              <a:buAutoNum type="arabicPeriod"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Septic Shock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6108344"/>
              </p:ext>
            </p:extLst>
          </p:nvPr>
        </p:nvGraphicFramePr>
        <p:xfrm>
          <a:off x="457200" y="19050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16865">
                <a:tc>
                  <a:txBody>
                    <a:bodyPr/>
                    <a:lstStyle/>
                    <a:p>
                      <a:r>
                        <a:rPr lang="en-US" dirty="0" smtClean="0"/>
                        <a:t>Systemic</a:t>
                      </a:r>
                      <a:r>
                        <a:rPr lang="en-US" baseline="0" dirty="0" smtClean="0"/>
                        <a:t> Inflammatory Response Syndrome (</a:t>
                      </a:r>
                      <a:r>
                        <a:rPr lang="en-US" dirty="0" smtClean="0"/>
                        <a:t>SIRS) Criteria: 2 or more of the following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Temperature</a:t>
                      </a:r>
                      <a:r>
                        <a:rPr lang="en-US" baseline="0" dirty="0" smtClean="0"/>
                        <a:t> &gt; 38.5ºC or &lt;35.0ºC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Heart Rate</a:t>
                      </a:r>
                      <a:r>
                        <a:rPr lang="en-US" baseline="0" dirty="0" smtClean="0"/>
                        <a:t> &gt; 90 </a:t>
                      </a:r>
                      <a:r>
                        <a:rPr lang="en-US" baseline="0" dirty="0" err="1" smtClean="0"/>
                        <a:t>bpm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Respiratory</a:t>
                      </a:r>
                      <a:r>
                        <a:rPr lang="en-US" baseline="0" dirty="0" smtClean="0"/>
                        <a:t>  Rate &gt;20    (or PaCO2 &lt; 32mmHg)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WBC &gt;12,000 or &lt; 4,000    (or &gt;10% immature bands)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57600" y="62484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Neviere</a:t>
            </a:r>
            <a:r>
              <a:rPr lang="en-US" sz="1000" dirty="0" smtClean="0"/>
              <a:t>, R. Sepsis and the systemic inflammatory response syndrome: </a:t>
            </a:r>
            <a:r>
              <a:rPr lang="en-US" sz="1000" dirty="0" err="1" smtClean="0"/>
              <a:t>defintions</a:t>
            </a:r>
            <a:r>
              <a:rPr lang="en-US" sz="1000" dirty="0" smtClean="0"/>
              <a:t>, epidemiology, and prognosis.. As seen on UPTODATE.  Last updated 10/2010.. Accessed 3/21/12.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1524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are the criteria for SIRS, Sepsis, Shock and Sever Shock?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01996282"/>
              </p:ext>
            </p:extLst>
          </p:nvPr>
        </p:nvGraphicFramePr>
        <p:xfrm>
          <a:off x="457200" y="4038600"/>
          <a:ext cx="82296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42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Sepsis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SIRS with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bacteremia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or suspected infection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16105811"/>
              </p:ext>
            </p:extLst>
          </p:nvPr>
        </p:nvGraphicFramePr>
        <p:xfrm>
          <a:off x="457200" y="47244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Shock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Sepsis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with inability to maintain BP with fluid resuscitation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6842275"/>
              </p:ext>
            </p:extLst>
          </p:nvPr>
        </p:nvGraphicFramePr>
        <p:xfrm>
          <a:off x="457200" y="5474063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Sever Shock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Shock with evidence of end-organ damage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HPI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447800"/>
            <a:ext cx="9144000" cy="5410199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20yo G2P1001 at 27w4d presents with abdominal pain </a:t>
            </a:r>
            <a:r>
              <a:rPr lang="en-US" sz="3200" dirty="0" smtClean="0">
                <a:solidFill>
                  <a:schemeClr val="bg1"/>
                </a:solidFill>
              </a:rPr>
              <a:t>for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x2 days. “My belly hurts.”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What else do you want to know for HPI?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Fevers/chills (101.5° F at home)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Diffuse abdominal pain, worst in RLQ, pain worsens when baby moves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+ fetal movements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no </a:t>
            </a:r>
            <a:r>
              <a:rPr lang="en-US" sz="3200" dirty="0" smtClean="0">
                <a:solidFill>
                  <a:schemeClr val="bg1"/>
                </a:solidFill>
              </a:rPr>
              <a:t>vaginal bleeding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no discharge, no contractions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Intense throbbing headache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Lightheadedness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Very thirsty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the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Patient was admitted to the ICU with fetal heart monitoring, with OB nurse at the bedside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On and off </a:t>
            </a:r>
            <a:r>
              <a:rPr lang="en-US" dirty="0" err="1" smtClean="0">
                <a:solidFill>
                  <a:schemeClr val="bg1"/>
                </a:solidFill>
              </a:rPr>
              <a:t>pressors</a:t>
            </a:r>
            <a:r>
              <a:rPr lang="en-US" dirty="0" smtClean="0">
                <a:solidFill>
                  <a:schemeClr val="bg1"/>
                </a:solidFill>
              </a:rPr>
              <a:t>, started on IV </a:t>
            </a:r>
            <a:r>
              <a:rPr lang="en-US" dirty="0" err="1" smtClean="0">
                <a:solidFill>
                  <a:schemeClr val="bg1"/>
                </a:solidFill>
              </a:rPr>
              <a:t>meropenem</a:t>
            </a:r>
            <a:endParaRPr lang="en-US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Urine cultures returned showing pan-sensitive E. coli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After a couple of days, the patient returned to the high-risk OB floor and was discharged shortly after in stable condition on PO antibiotics</a:t>
            </a:r>
          </a:p>
          <a:p>
            <a:r>
              <a:rPr lang="en-US" dirty="0">
                <a:solidFill>
                  <a:schemeClr val="bg1"/>
                </a:solidFill>
              </a:rPr>
              <a:t>P</a:t>
            </a:r>
            <a:r>
              <a:rPr lang="en-US" dirty="0" smtClean="0">
                <a:solidFill>
                  <a:schemeClr val="bg1"/>
                </a:solidFill>
              </a:rPr>
              <a:t>atient  later delivered full term infant after uncomplicated remainder of pregnancy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Thanks for your participation!!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14400" y="34290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Please take this opportunity to provide feedback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155575"/>
            <a:ext cx="8229600" cy="1252538"/>
          </a:xfrm>
        </p:spPr>
        <p:txBody>
          <a:bodyPr/>
          <a:lstStyle/>
          <a:p>
            <a:r>
              <a:rPr lang="en-US" dirty="0" smtClean="0"/>
              <a:t>	Works Cited for Presentation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381000" y="1143000"/>
            <a:ext cx="8229600" cy="4525963"/>
          </a:xfrm>
        </p:spPr>
        <p:txBody>
          <a:bodyPr>
            <a:noAutofit/>
          </a:bodyPr>
          <a:lstStyle/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/>
              <a:t>Bent S, </a:t>
            </a:r>
            <a:r>
              <a:rPr lang="en-US" sz="1400" dirty="0" err="1"/>
              <a:t>Nallamothu</a:t>
            </a:r>
            <a:r>
              <a:rPr lang="en-US" sz="1400" dirty="0"/>
              <a:t> BK, </a:t>
            </a:r>
            <a:r>
              <a:rPr lang="en-US" sz="1400" dirty="0" err="1"/>
              <a:t>Simel</a:t>
            </a:r>
            <a:r>
              <a:rPr lang="en-US" sz="1400" dirty="0"/>
              <a:t> DL, </a:t>
            </a:r>
            <a:r>
              <a:rPr lang="en-US" sz="1400" dirty="0" err="1"/>
              <a:t>Fihn</a:t>
            </a:r>
            <a:r>
              <a:rPr lang="en-US" sz="1400" dirty="0"/>
              <a:t> SD, Saint S: Does this woman have an acute uncomplicated urinary tract infection? JAMA. 2002;287(20):2701</a:t>
            </a:r>
            <a:r>
              <a:rPr lang="en-US" sz="1400" dirty="0" smtClean="0"/>
              <a:t>.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err="1" smtClean="0"/>
              <a:t>Bogner</a:t>
            </a:r>
            <a:r>
              <a:rPr lang="en-US" sz="1400" dirty="0" smtClean="0"/>
              <a:t> M, </a:t>
            </a:r>
            <a:r>
              <a:rPr lang="en-US" sz="1400" dirty="0" err="1" smtClean="0"/>
              <a:t>Howes</a:t>
            </a:r>
            <a:r>
              <a:rPr lang="en-US" sz="1400" dirty="0" smtClean="0"/>
              <a:t> D. </a:t>
            </a:r>
            <a:r>
              <a:rPr lang="en-US" sz="1400" dirty="0" err="1" smtClean="0"/>
              <a:t>Tintinalli's</a:t>
            </a:r>
            <a:r>
              <a:rPr lang="en-US" sz="1400" dirty="0" smtClean="0"/>
              <a:t> Emergency Medicine: a comprehensive study guide. 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ed. Access Medicine [Internet]. 2011 [cited 2012 Feb 8]. Chapter 94, Urinary tract infections and hematuria. Available from: </a:t>
            </a:r>
            <a:r>
              <a:rPr lang="en-US" sz="1400" b="1" dirty="0" smtClean="0"/>
              <a:t> </a:t>
            </a:r>
            <a:r>
              <a:rPr lang="en-US" sz="1400" dirty="0" smtClean="0"/>
              <a:t>http://www.accessmedicine.com</a:t>
            </a:r>
            <a:endParaRPr lang="en-US" sz="1400" dirty="0"/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err="1"/>
              <a:t>Boridy</a:t>
            </a:r>
            <a:r>
              <a:rPr lang="en-US" sz="1400" dirty="0"/>
              <a:t> IC, </a:t>
            </a:r>
            <a:r>
              <a:rPr lang="en-US" sz="1400" dirty="0" err="1"/>
              <a:t>Maklad</a:t>
            </a:r>
            <a:r>
              <a:rPr lang="en-US" sz="1400" dirty="0"/>
              <a:t> N, Sandler </a:t>
            </a:r>
            <a:r>
              <a:rPr lang="en-US" sz="1400" dirty="0" smtClean="0"/>
              <a:t>CM. </a:t>
            </a:r>
            <a:r>
              <a:rPr lang="en-US" sz="1400" dirty="0"/>
              <a:t>Suspected </a:t>
            </a:r>
            <a:r>
              <a:rPr lang="en-US" sz="1400" dirty="0" err="1"/>
              <a:t>urolithiasis</a:t>
            </a:r>
            <a:r>
              <a:rPr lang="en-US" sz="1400" dirty="0"/>
              <a:t> in pregnant women: imaging algorithm and literature review. Am J </a:t>
            </a:r>
            <a:r>
              <a:rPr lang="en-US" sz="1400" dirty="0" err="1" smtClean="0"/>
              <a:t>Roentgenol</a:t>
            </a:r>
            <a:r>
              <a:rPr lang="en-US" sz="1400" dirty="0" smtClean="0"/>
              <a:t>. 1996 [cited 2012 Feb 10];</a:t>
            </a:r>
            <a:r>
              <a:rPr lang="en-US" sz="1400" smtClean="0"/>
              <a:t>167:869-875.</a:t>
            </a:r>
            <a:endParaRPr lang="en-US" sz="1400" dirty="0" smtClean="0"/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Military Obstetrics and Gynecology [Internet]. Washington, D.C.: Brookside Associates; c. 2003-2007 [cited 2012 June 5]; [about 1 page]. Available from: </a:t>
            </a:r>
            <a:r>
              <a:rPr lang="en-US" sz="1400" dirty="0" smtClean="0">
                <a:hlinkClick r:id="rId3"/>
              </a:rPr>
              <a:t>http://www.brooksidepress.org/Products/Military_OBGYN/Lab/UrineDipstick.htm</a:t>
            </a:r>
            <a:r>
              <a:rPr lang="en-US" sz="1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5575"/>
            <a:ext cx="8229600" cy="1252538"/>
          </a:xfrm>
        </p:spPr>
        <p:txBody>
          <a:bodyPr/>
          <a:lstStyle/>
          <a:p>
            <a:r>
              <a:rPr lang="en-US" dirty="0" smtClean="0"/>
              <a:t>	Work Cited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Callahan T, </a:t>
            </a:r>
            <a:r>
              <a:rPr lang="en-US" sz="1400" dirty="0" err="1" smtClean="0"/>
              <a:t>Caughey</a:t>
            </a:r>
            <a:r>
              <a:rPr lang="en-US" sz="1400" dirty="0" smtClean="0"/>
              <a:t> AB. Blueprints obstetrics and gynecology. 4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ed. Philadelphia: Lippincott Williams and Wilkins, c. 2007. Infectious diseases in pregnancy; p. 113-114.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err="1" smtClean="0"/>
              <a:t>Dielubanza</a:t>
            </a:r>
            <a:r>
              <a:rPr lang="en-US" sz="1400" dirty="0" smtClean="0"/>
              <a:t>, Schaffer. Urinary tract infection in women. Med </a:t>
            </a:r>
            <a:r>
              <a:rPr lang="en-US" sz="1400" dirty="0" err="1" smtClean="0"/>
              <a:t>Clin</a:t>
            </a:r>
            <a:r>
              <a:rPr lang="en-US" sz="1400" dirty="0" smtClean="0"/>
              <a:t> N Am. 2011. 95:27–41.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err="1" smtClean="0"/>
              <a:t>Gabbe</a:t>
            </a:r>
            <a:r>
              <a:rPr lang="en-US" sz="1400" dirty="0" smtClean="0"/>
              <a:t> S,  </a:t>
            </a:r>
            <a:r>
              <a:rPr lang="en-US" sz="1400" dirty="0" err="1" smtClean="0"/>
              <a:t>Niebyl</a:t>
            </a:r>
            <a:r>
              <a:rPr lang="en-US" sz="1400" dirty="0" smtClean="0"/>
              <a:t> J, Simpson J, Landon M,  Galan H, </a:t>
            </a:r>
            <a:r>
              <a:rPr lang="en-US" sz="1400" dirty="0" err="1" smtClean="0"/>
              <a:t>Jauniaux</a:t>
            </a:r>
            <a:r>
              <a:rPr lang="en-US" sz="1400" dirty="0" smtClean="0"/>
              <a:t> E, Driscoll D</a:t>
            </a:r>
            <a:r>
              <a:rPr lang="en-US" sz="1050" b="1" dirty="0" smtClean="0"/>
              <a:t>. </a:t>
            </a:r>
            <a:r>
              <a:rPr lang="en-US" sz="1400" dirty="0" err="1" smtClean="0"/>
              <a:t>Gabbe</a:t>
            </a:r>
            <a:r>
              <a:rPr lang="en-US" sz="1400" dirty="0" smtClean="0"/>
              <a:t>: obstetrics: normal and problem pregnancies. 6th ed., </a:t>
            </a:r>
            <a:r>
              <a:rPr lang="en-US" sz="1400" dirty="0" err="1" smtClean="0"/>
              <a:t>MDConsult</a:t>
            </a:r>
            <a:r>
              <a:rPr lang="en-US" sz="1400" dirty="0" smtClean="0"/>
              <a:t> [Internet]. 2012 [cited 2012 June 2]. Chapter 51</a:t>
            </a:r>
            <a:r>
              <a:rPr lang="en-US" sz="1400" i="1" dirty="0" smtClean="0"/>
              <a:t>, </a:t>
            </a:r>
            <a:r>
              <a:rPr lang="en-US" sz="1400" dirty="0" smtClean="0"/>
              <a:t>Maternal and </a:t>
            </a:r>
            <a:r>
              <a:rPr lang="en-US" sz="1400" dirty="0" err="1" smtClean="0"/>
              <a:t>Perinatal</a:t>
            </a:r>
            <a:r>
              <a:rPr lang="en-US" sz="1400" dirty="0" smtClean="0"/>
              <a:t> Infection—Bacterial. Available from: http://www.mdconsult.com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Gupta K, Hooton TM, </a:t>
            </a:r>
            <a:r>
              <a:rPr lang="en-US" sz="1400" dirty="0" err="1" smtClean="0"/>
              <a:t>Naber</a:t>
            </a:r>
            <a:r>
              <a:rPr lang="en-US" sz="1400" dirty="0" smtClean="0"/>
              <a:t> KG, </a:t>
            </a:r>
            <a:r>
              <a:rPr lang="en-US" sz="1400" dirty="0" err="1" smtClean="0"/>
              <a:t>Wullt</a:t>
            </a:r>
            <a:r>
              <a:rPr lang="en-US" sz="1400" dirty="0" smtClean="0"/>
              <a:t> B, </a:t>
            </a:r>
            <a:r>
              <a:rPr lang="en-US" sz="1400" dirty="0" err="1" smtClean="0"/>
              <a:t>Colgan</a:t>
            </a:r>
            <a:r>
              <a:rPr lang="en-US" sz="1400" dirty="0" smtClean="0"/>
              <a:t> R, Miller LG, Moran GJ, Nicolle LE, </a:t>
            </a:r>
            <a:r>
              <a:rPr lang="en-US" sz="1400" dirty="0" err="1" smtClean="0"/>
              <a:t>Raz</a:t>
            </a:r>
            <a:r>
              <a:rPr lang="en-US" sz="1400" dirty="0" smtClean="0"/>
              <a:t> R, Schaeffer AJ, </a:t>
            </a:r>
            <a:r>
              <a:rPr lang="en-US" sz="1400" dirty="0" err="1" smtClean="0"/>
              <a:t>Soper</a:t>
            </a:r>
            <a:r>
              <a:rPr lang="en-US" sz="1400" dirty="0" smtClean="0"/>
              <a:t> DE. International clinical practice guidelines for the treatment of acute uncomplicated cystitis and pyelonephritis in women: A 2010 update by the Infectious Diseases Society of America and the European Society for Microbiology and Infectious Diseases. Infectious Diseases Society of America, European Society for Microbiology and Infectious Diseases: </a:t>
            </a:r>
            <a:r>
              <a:rPr lang="fr-FR" sz="1400" dirty="0" smtClean="0"/>
              <a:t>Clin Infect Dis. 2011;52(5):103.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Fairley KF, Carson NE, </a:t>
            </a:r>
            <a:r>
              <a:rPr lang="en-US" sz="1400" dirty="0" err="1" smtClean="0"/>
              <a:t>Gutch</a:t>
            </a:r>
            <a:r>
              <a:rPr lang="en-US" sz="1400" dirty="0" smtClean="0"/>
              <a:t> RC, Leighton P, Grounds AD, Laird EC, McCallum PH, </a:t>
            </a:r>
            <a:r>
              <a:rPr lang="en-US" sz="1400" dirty="0" err="1" smtClean="0"/>
              <a:t>Sleeman</a:t>
            </a:r>
            <a:r>
              <a:rPr lang="en-US" sz="1400" dirty="0" smtClean="0"/>
              <a:t> RL, O'Keefe CM. Site of infection in acute urinary-tract infection in general practice. Lancet. 1971;2(7725):615.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Hill JB, Sheffield JS, McIntire DD, </a:t>
            </a:r>
            <a:r>
              <a:rPr lang="en-US" sz="1400" dirty="0" err="1" smtClean="0"/>
              <a:t>Wendel</a:t>
            </a:r>
            <a:r>
              <a:rPr lang="en-US" sz="1400" dirty="0" smtClean="0"/>
              <a:t> GD Jr. Acute </a:t>
            </a:r>
            <a:r>
              <a:rPr lang="en-US" sz="1400" dirty="0" err="1" smtClean="0"/>
              <a:t>pyelonephritis</a:t>
            </a:r>
            <a:r>
              <a:rPr lang="en-US" sz="1400" dirty="0" smtClean="0"/>
              <a:t> in pregnancy. </a:t>
            </a:r>
            <a:r>
              <a:rPr lang="en-US" sz="1400" dirty="0" err="1" smtClean="0"/>
              <a:t>Obstet</a:t>
            </a:r>
            <a:r>
              <a:rPr lang="en-US" sz="1400" dirty="0" smtClean="0"/>
              <a:t> Gynecol. 2005;105(1):18.</a:t>
            </a:r>
          </a:p>
          <a:p>
            <a:pPr>
              <a:buNone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155575"/>
            <a:ext cx="8229600" cy="1252538"/>
          </a:xfrm>
        </p:spPr>
        <p:txBody>
          <a:bodyPr/>
          <a:lstStyle/>
          <a:p>
            <a:r>
              <a:rPr lang="en-US" dirty="0" smtClean="0"/>
              <a:t>	Work cited (Cont)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8229600" cy="4525963"/>
          </a:xfrm>
        </p:spPr>
        <p:txBody>
          <a:bodyPr>
            <a:noAutofit/>
          </a:bodyPr>
          <a:lstStyle/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Hooton, T. Acute complicated cystitis and pyelonephritis. UPTODATE [Internet]. [modified 2011 April; cited 2012 Feb]. Available from: http://www.uptodate.com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Hooton TM. Urinary tract infections and asymptomatic </a:t>
            </a:r>
            <a:r>
              <a:rPr lang="en-US" sz="1400" dirty="0" err="1" smtClean="0"/>
              <a:t>bacteriuria</a:t>
            </a:r>
            <a:r>
              <a:rPr lang="en-US" sz="1400" dirty="0" smtClean="0"/>
              <a:t> in pregnancy. UPTODATE [Internet], [modified 2012 January; cited 2012 February 8]. Available from: http://www.uptodate.com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smtClean="0"/>
              <a:t>Kilpatrick C, </a:t>
            </a:r>
            <a:r>
              <a:rPr lang="en-US" sz="1400" dirty="0" err="1" smtClean="0"/>
              <a:t>Orejuela</a:t>
            </a:r>
            <a:r>
              <a:rPr lang="en-US" sz="1400" dirty="0" smtClean="0"/>
              <a:t> F. Approach to abdominal pain and the acute abdomen in pregnant and postpartum Women. </a:t>
            </a:r>
            <a:r>
              <a:rPr lang="en-US" sz="1400" dirty="0" err="1" smtClean="0"/>
              <a:t>UpToDate</a:t>
            </a:r>
            <a:r>
              <a:rPr lang="en-US" sz="1400" dirty="0" smtClean="0"/>
              <a:t> [Internet]. 2012 Feb 15 [cited 2012 Feb 20]. Available from: www.uptodate.com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400" dirty="0" err="1" smtClean="0"/>
              <a:t>Linheimer</a:t>
            </a:r>
            <a:r>
              <a:rPr lang="en-US" sz="1400" dirty="0" smtClean="0"/>
              <a:t> MD, Katz AI. The Kidney: Physiology and </a:t>
            </a:r>
            <a:r>
              <a:rPr lang="en-US" sz="1400" dirty="0" err="1" smtClean="0"/>
              <a:t>Pathophysiology</a:t>
            </a:r>
            <a:r>
              <a:rPr lang="en-US" sz="1400" dirty="0" smtClean="0"/>
              <a:t>. 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ed. </a:t>
            </a:r>
            <a:r>
              <a:rPr lang="en-US" sz="1400" dirty="0" err="1" smtClean="0"/>
              <a:t>Seldin</a:t>
            </a:r>
            <a:r>
              <a:rPr lang="en-US" sz="1400" dirty="0" smtClean="0"/>
              <a:t> DW, </a:t>
            </a:r>
            <a:r>
              <a:rPr lang="en-US" sz="1400" dirty="0" err="1" smtClean="0"/>
              <a:t>Giebisch</a:t>
            </a:r>
            <a:r>
              <a:rPr lang="en-US" sz="1400" dirty="0" smtClean="0"/>
              <a:t> G (</a:t>
            </a:r>
            <a:r>
              <a:rPr lang="en-US" sz="1400" dirty="0" err="1" smtClean="0"/>
              <a:t>eds</a:t>
            </a:r>
            <a:r>
              <a:rPr lang="en-US" sz="1400" dirty="0" smtClean="0"/>
              <a:t>). Philadelphia, Lippincott Williams and Wilkins, c. 2000. Renal physiology and disease in pregnancy.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155575"/>
            <a:ext cx="8229600" cy="1252538"/>
          </a:xfrm>
        </p:spPr>
        <p:txBody>
          <a:bodyPr/>
          <a:lstStyle/>
          <a:p>
            <a:r>
              <a:rPr lang="en-US" dirty="0" smtClean="0"/>
              <a:t>	Works Cited (cont)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381000" y="1219200"/>
            <a:ext cx="8229600" cy="4906963"/>
          </a:xfrm>
        </p:spPr>
        <p:txBody>
          <a:bodyPr>
            <a:normAutofit fontScale="40000" lnSpcReduction="20000"/>
          </a:bodyPr>
          <a:lstStyle/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dirty="0" err="1" smtClean="0"/>
              <a:t>Macejko</a:t>
            </a:r>
            <a:r>
              <a:rPr lang="en-US" dirty="0" smtClean="0"/>
              <a:t> A, Schaeffer A. Asymptomatic </a:t>
            </a:r>
            <a:r>
              <a:rPr lang="en-US" dirty="0" err="1" smtClean="0"/>
              <a:t>bacteriuria</a:t>
            </a:r>
            <a:r>
              <a:rPr lang="en-US" dirty="0" smtClean="0"/>
              <a:t> and symptomatic urinary tract infections during pregnancy. Urology Clinics of North America. 2007;34:35–42.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dirty="0" err="1" smtClean="0"/>
              <a:t>Neviere</a:t>
            </a:r>
            <a:r>
              <a:rPr lang="en-US" dirty="0" smtClean="0"/>
              <a:t>, R. Sepsis and the systemic inflammatory response syndrome: definitions, epidemiology, and prognosis. UPTODATE [Internet]. ORIGINAL COPYRIGHT DATE HERE[modified 2010 October; cited 2012 March 21]. Available from: www.uptodate.com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dirty="0" err="1" smtClean="0"/>
              <a:t>Plattner</a:t>
            </a:r>
            <a:r>
              <a:rPr lang="en-US" dirty="0" smtClean="0"/>
              <a:t> MS: </a:t>
            </a:r>
            <a:r>
              <a:rPr lang="en-US" dirty="0" err="1" smtClean="0"/>
              <a:t>Pyelonephritis</a:t>
            </a:r>
            <a:r>
              <a:rPr lang="en-US" dirty="0" smtClean="0"/>
              <a:t> in pregnancy.  J </a:t>
            </a:r>
            <a:r>
              <a:rPr lang="en-US" dirty="0" err="1" smtClean="0"/>
              <a:t>Perinatol</a:t>
            </a:r>
            <a:r>
              <a:rPr lang="en-US" dirty="0" smtClean="0"/>
              <a:t> </a:t>
            </a:r>
            <a:r>
              <a:rPr lang="en-US" dirty="0" err="1" smtClean="0"/>
              <a:t>Neonat</a:t>
            </a:r>
            <a:r>
              <a:rPr lang="en-US" dirty="0" smtClean="0"/>
              <a:t> </a:t>
            </a:r>
            <a:r>
              <a:rPr lang="en-US" dirty="0" err="1" smtClean="0"/>
              <a:t>Nurs</a:t>
            </a:r>
            <a:r>
              <a:rPr lang="en-US" dirty="0" smtClean="0"/>
              <a:t>  1994;8:20.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dirty="0" err="1" smtClean="0"/>
              <a:t>Schorge</a:t>
            </a:r>
            <a:r>
              <a:rPr lang="en-US" dirty="0" smtClean="0"/>
              <a:t> J, Schaffer J, Halvorson L, Hoffman B, Bradshaw K, Cunningham FG. Williams </a:t>
            </a:r>
            <a:r>
              <a:rPr lang="en-US" dirty="0" err="1" smtClean="0"/>
              <a:t>Gynocology</a:t>
            </a:r>
            <a:r>
              <a:rPr lang="en-US" dirty="0" smtClean="0"/>
              <a:t>. Access Medicine [Internet]. 2008[cited 2012 February 3]. Chapter 3: </a:t>
            </a:r>
            <a:r>
              <a:rPr lang="en-US" dirty="0" err="1" smtClean="0"/>
              <a:t>Gynocologic</a:t>
            </a:r>
            <a:r>
              <a:rPr lang="en-US" dirty="0" smtClean="0"/>
              <a:t> Infection. Available from: www.accessmedicine.com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dirty="0" err="1" smtClean="0"/>
              <a:t>Thadhani</a:t>
            </a:r>
            <a:r>
              <a:rPr lang="en-US" dirty="0" smtClean="0"/>
              <a:t>, RI, Maynard SE. Renal and urinary tract physiology in normal pregnancy. UPTODATE [Internet]. [modified 2012 January; cited 2012 February 8]. Available from: www.uptodate.com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5575"/>
            <a:ext cx="8229600" cy="1252538"/>
          </a:xfrm>
        </p:spPr>
        <p:txBody>
          <a:bodyPr/>
          <a:lstStyle/>
          <a:p>
            <a:r>
              <a:rPr lang="en-US" dirty="0" smtClean="0"/>
              <a:t>	Works Cited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828800"/>
            <a:ext cx="8229600" cy="4625975"/>
          </a:xfrm>
        </p:spPr>
        <p:txBody>
          <a:bodyPr>
            <a:normAutofit/>
          </a:bodyPr>
          <a:lstStyle/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200" dirty="0" smtClean="0"/>
              <a:t>Thompson C, </a:t>
            </a:r>
            <a:r>
              <a:rPr lang="en-US" sz="1200" dirty="0" err="1" smtClean="0"/>
              <a:t>Verani</a:t>
            </a:r>
            <a:r>
              <a:rPr lang="en-US" sz="1200" dirty="0" smtClean="0"/>
              <a:t> R, </a:t>
            </a:r>
            <a:r>
              <a:rPr lang="en-US" sz="1200" dirty="0" err="1" smtClean="0"/>
              <a:t>Evanoff</a:t>
            </a:r>
            <a:r>
              <a:rPr lang="en-US" sz="1200" dirty="0" smtClean="0"/>
              <a:t> G, </a:t>
            </a:r>
            <a:r>
              <a:rPr lang="en-US" sz="1200" dirty="0" err="1" smtClean="0"/>
              <a:t>Weinman</a:t>
            </a:r>
            <a:r>
              <a:rPr lang="en-US" sz="1200" dirty="0" smtClean="0"/>
              <a:t> E. </a:t>
            </a:r>
            <a:r>
              <a:rPr lang="en-US" sz="1200" dirty="0" err="1" smtClean="0"/>
              <a:t>Suppurative</a:t>
            </a:r>
            <a:r>
              <a:rPr lang="en-US" sz="1200" dirty="0" smtClean="0"/>
              <a:t> bacterial pyelonephritis as a cause of acute renal failure. Am J Kidney </a:t>
            </a:r>
            <a:r>
              <a:rPr lang="en-US" sz="1200" dirty="0" err="1" smtClean="0"/>
              <a:t>Dis</a:t>
            </a:r>
            <a:r>
              <a:rPr lang="en-US" sz="1200" dirty="0" smtClean="0"/>
              <a:t> [Internet]. 1986[cited 2012 February 2]. 8(4):271. Available from: </a:t>
            </a:r>
            <a:r>
              <a:rPr lang="en-US" sz="1200" dirty="0" smtClean="0">
                <a:hlinkClick r:id="rId2"/>
              </a:rPr>
              <a:t>http://www.guideline.gov/content.aspx?id=13683</a:t>
            </a:r>
            <a:r>
              <a:rPr lang="en-US" sz="1200" dirty="0" smtClean="0"/>
              <a:t>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r>
              <a:rPr lang="en-US" sz="1200" dirty="0" smtClean="0"/>
              <a:t>United States Preventative Services Task Force. Screening for Asymptomatic </a:t>
            </a:r>
            <a:r>
              <a:rPr lang="en-US" sz="1200" dirty="0" err="1" smtClean="0"/>
              <a:t>Bacteriuria</a:t>
            </a:r>
            <a:r>
              <a:rPr lang="en-US" sz="1200" dirty="0" smtClean="0"/>
              <a:t> in Adults.: Clinical Summary of a US Preventative Services Task Force Recommendation Statement. American College of Physicians. Annals of Internal Medicine. 2008; 149: 43-47. </a:t>
            </a:r>
          </a:p>
          <a:p>
            <a:pPr marL="633222" indent="-514350">
              <a:lnSpc>
                <a:spcPct val="220000"/>
              </a:lnSpc>
              <a:buClr>
                <a:schemeClr val="accent1"/>
              </a:buClr>
              <a:buSzPct val="80000"/>
              <a:buNone/>
            </a:pPr>
            <a:endParaRPr lang="en-US" sz="12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Thanks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625609"/>
          </a:xfrm>
        </p:spPr>
        <p:txBody>
          <a:bodyPr/>
          <a:lstStyle/>
          <a:p>
            <a:r>
              <a:rPr lang="en-US" dirty="0" smtClean="0"/>
              <a:t>Maureen </a:t>
            </a:r>
            <a:r>
              <a:rPr lang="en-US" dirty="0" err="1" smtClean="0"/>
              <a:t>Suster</a:t>
            </a:r>
            <a:r>
              <a:rPr lang="en-US" dirty="0" smtClean="0"/>
              <a:t> ,M.D.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dirty="0" smtClean="0"/>
              <a:t>Associate Director, Residency Training Program</a:t>
            </a:r>
            <a:br>
              <a:rPr lang="en-US" dirty="0" smtClean="0"/>
            </a:br>
            <a:r>
              <a:rPr lang="en-US" dirty="0" smtClean="0"/>
              <a:t>Assistant Professor,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Case Western Reserve University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School of Medicine </a:t>
            </a:r>
          </a:p>
          <a:p>
            <a:pPr lvl="1">
              <a:buNone/>
            </a:pPr>
            <a:r>
              <a:rPr lang="en-US" dirty="0" smtClean="0"/>
              <a:t>	Department  of Obstetrics and Gynecology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MetroHealth</a:t>
            </a:r>
            <a:r>
              <a:rPr lang="en-US" dirty="0" smtClean="0"/>
              <a:t> Hospitals Cleveland, OH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Pregnancy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0"/>
            <a:ext cx="9144000" cy="53339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Pregnancy uncomplicated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spontaneous vaginal delivery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 Pregnancy: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i="1" dirty="0" smtClean="0">
                <a:solidFill>
                  <a:schemeClr val="bg1"/>
                </a:solidFill>
              </a:rPr>
              <a:t>Klebsiella</a:t>
            </a:r>
            <a:r>
              <a:rPr lang="en-US" sz="3200" dirty="0" smtClean="0">
                <a:solidFill>
                  <a:schemeClr val="bg1"/>
                </a:solidFill>
              </a:rPr>
              <a:t> UTI at 16 weeks-treated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Negative test of cure at 25 weeks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en-US" sz="3200" b="1" i="1" dirty="0" smtClean="0">
              <a:solidFill>
                <a:schemeClr val="bg1"/>
              </a:solidFill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b="1" i="1" dirty="0" smtClean="0">
                <a:solidFill>
                  <a:schemeClr val="bg1"/>
                </a:solidFill>
              </a:rPr>
              <a:t>The senior resident asks you, </a:t>
            </a:r>
            <a:r>
              <a:rPr lang="en-US" sz="3200" b="1" i="1" dirty="0" smtClean="0">
                <a:solidFill>
                  <a:srgbClr val="FFFF00"/>
                </a:solidFill>
              </a:rPr>
              <a:t>“What basic routine prenatal labs and studies would you expect to find in the chart for this patient who is at 27 weeks of pregnancy?”</a:t>
            </a: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Routine Prenatal Studies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25609"/>
          </a:xfrm>
        </p:spPr>
        <p:txBody>
          <a:bodyPr/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b="1" i="1" dirty="0" smtClean="0">
                <a:solidFill>
                  <a:schemeClr val="bg1"/>
                </a:solidFill>
              </a:rPr>
              <a:t>The senior residents says “Good, you should see….”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362200"/>
          <a:ext cx="81534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856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Typical</a:t>
                      </a:r>
                      <a:r>
                        <a:rPr lang="en-US" sz="2000" baseline="0" dirty="0" smtClean="0"/>
                        <a:t> Studies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Our Patients Results</a:t>
                      </a:r>
                      <a:endParaRPr lang="en-US" sz="2000" dirty="0"/>
                    </a:p>
                  </a:txBody>
                  <a:tcPr/>
                </a:tc>
              </a:tr>
              <a:tr h="349447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Blood Type</a:t>
                      </a:r>
                      <a:r>
                        <a:rPr kumimoji="0" lang="en-US" sz="18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&amp;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Screen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O+, negative antibodies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STIs/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Hep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B testing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VDRL/HIV/GC/Chlamydia/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Hep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negative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1532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CBC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Hct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30.4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9447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Rubella Immune Status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Rubella immune in 2009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1532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First Trimester testing/Quad screen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Quad screen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(negative)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1532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Glucose Tolerance Test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Glucola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- 89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1532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Ultrasound (dating, anatomical, etc.)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unremarkable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495800" y="2286000"/>
            <a:ext cx="4267200" cy="4876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Routine Prenatal Studies Final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54285403"/>
              </p:ext>
            </p:extLst>
          </p:nvPr>
        </p:nvGraphicFramePr>
        <p:xfrm>
          <a:off x="457200" y="4114800"/>
          <a:ext cx="7772400" cy="2156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296014">
                <a:tc>
                  <a:txBody>
                    <a:bodyPr/>
                    <a:lstStyle/>
                    <a:p>
                      <a:r>
                        <a:rPr lang="en-US" dirty="0" smtClean="0"/>
                        <a:t>Study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Timing</a:t>
                      </a:r>
                      <a:endParaRPr lang="en-US" dirty="0"/>
                    </a:p>
                  </a:txBody>
                  <a:tcPr/>
                </a:tc>
              </a:tr>
              <a:tr h="510929">
                <a:tc>
                  <a:txBody>
                    <a:bodyPr/>
                    <a:lstStyle/>
                    <a:p>
                      <a:r>
                        <a:rPr lang="en-US" dirty="0" smtClean="0"/>
                        <a:t>CBC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Follow up for new onset anemia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Early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trimester</a:t>
                      </a:r>
                      <a:endParaRPr lang="en-US" dirty="0"/>
                    </a:p>
                  </a:txBody>
                  <a:tcPr/>
                </a:tc>
              </a:tr>
              <a:tr h="510929">
                <a:tc>
                  <a:txBody>
                    <a:bodyPr/>
                    <a:lstStyle/>
                    <a:p>
                      <a:r>
                        <a:rPr lang="en-US" dirty="0" smtClean="0"/>
                        <a:t>Group B Step</a:t>
                      </a:r>
                      <a:r>
                        <a:rPr lang="en-US" baseline="0" dirty="0" smtClean="0"/>
                        <a:t> Culture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Screen for colonization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Wk</a:t>
                      </a:r>
                      <a:r>
                        <a:rPr lang="en-US" baseline="0" dirty="0" smtClean="0"/>
                        <a:t> 35 or 36</a:t>
                      </a:r>
                      <a:endParaRPr lang="en-US" dirty="0"/>
                    </a:p>
                  </a:txBody>
                  <a:tcPr/>
                </a:tc>
              </a:tr>
              <a:tr h="510929">
                <a:tc>
                  <a:txBody>
                    <a:bodyPr/>
                    <a:lstStyle/>
                    <a:p>
                      <a:r>
                        <a:rPr lang="en-US" dirty="0" smtClean="0"/>
                        <a:t>STI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Appropriate if woman is at risk for STIs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Early</a:t>
                      </a:r>
                      <a:r>
                        <a:rPr lang="en-US" baseline="0" dirty="0" smtClean="0"/>
                        <a:t>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trimester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1"/>
            <a:ext cx="9144000" cy="53339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b="1" i="1" dirty="0" smtClean="0">
                <a:solidFill>
                  <a:schemeClr val="bg1"/>
                </a:solidFill>
              </a:rPr>
              <a:t>The senior resident presses you further, </a:t>
            </a:r>
            <a:r>
              <a:rPr lang="en-US" sz="3200" b="1" i="1" dirty="0" smtClean="0">
                <a:solidFill>
                  <a:srgbClr val="FFFF00"/>
                </a:solidFill>
              </a:rPr>
              <a:t>“Ok, what basic routine prenatal studies should this patient expect in the remainder of the pregnancy and why?”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solidFill>
                  <a:schemeClr val="bg1"/>
                </a:solidFill>
              </a:rPr>
              <a:t>	“Good, she can expect….”		</a:t>
            </a:r>
            <a:endParaRPr lang="en-US" sz="3200" i="1" dirty="0" smtClean="0">
              <a:solidFill>
                <a:schemeClr val="bg1"/>
              </a:solidFill>
            </a:endParaRPr>
          </a:p>
          <a:p>
            <a:pPr marL="576072" lvl="1">
              <a:buClr>
                <a:schemeClr val="accent1"/>
              </a:buClr>
              <a:buSzPct val="80000"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229600" cy="1252728"/>
          </a:xfrm>
        </p:spPr>
        <p:txBody>
          <a:bodyPr/>
          <a:lstStyle/>
          <a:p>
            <a:r>
              <a:rPr lang="en-US" sz="4800" dirty="0" smtClean="0"/>
              <a:t>PMH, PSH, and Meds*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144000" cy="5334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524000"/>
            <a:ext cx="9144000" cy="533399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Medical History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chronic conditions</a:t>
            </a:r>
            <a:endParaRPr lang="en-US" sz="3200" noProof="0" dirty="0" smtClean="0">
              <a:solidFill>
                <a:schemeClr val="bg1"/>
              </a:solidFill>
            </a:endParaRP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Treated </a:t>
            </a:r>
            <a:r>
              <a:rPr lang="en-US" sz="3200" i="1" dirty="0" err="1" smtClean="0">
                <a:solidFill>
                  <a:schemeClr val="bg1"/>
                </a:solidFill>
              </a:rPr>
              <a:t>Klebsiella</a:t>
            </a:r>
            <a:r>
              <a:rPr lang="en-US" sz="3200" dirty="0" smtClean="0">
                <a:solidFill>
                  <a:schemeClr val="bg1"/>
                </a:solidFill>
              </a:rPr>
              <a:t> UTI as mentioned before</a:t>
            </a:r>
          </a:p>
          <a:p>
            <a:pPr marL="896112" lvl="1" indent="-320040">
              <a:buClr>
                <a:schemeClr val="accent1"/>
              </a:buClr>
              <a:buSzPct val="80000"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Surgical </a:t>
            </a:r>
            <a:r>
              <a:rPr lang="en-US" sz="3200" dirty="0" smtClean="0">
                <a:solidFill>
                  <a:schemeClr val="bg1"/>
                </a:solidFill>
              </a:rPr>
              <a:t>H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istory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None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Meds: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Ferrous sulfate</a:t>
            </a:r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Prenatal vitamins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600" y="62484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*Found on top of page 2 in facilitator’s guide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19993</TotalTime>
  <Words>4165</Words>
  <Application>Microsoft Office PowerPoint</Application>
  <PresentationFormat>On-screen Show (4:3)</PresentationFormat>
  <Paragraphs>583</Paragraphs>
  <Slides>57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Module</vt:lpstr>
      <vt:lpstr>“My Belly Hurts”: Approaching Abdominal Pain in the Pregnant Patient </vt:lpstr>
      <vt:lpstr>Outline</vt:lpstr>
      <vt:lpstr>Trigger</vt:lpstr>
      <vt:lpstr>Part 1. Meet the Patient</vt:lpstr>
      <vt:lpstr>HPI</vt:lpstr>
      <vt:lpstr>Pregnancy History</vt:lpstr>
      <vt:lpstr>Routine Prenatal Studies </vt:lpstr>
      <vt:lpstr>Routine Prenatal Studies Final</vt:lpstr>
      <vt:lpstr>PMH, PSH, and Meds*</vt:lpstr>
      <vt:lpstr>Review of Systems*</vt:lpstr>
      <vt:lpstr>Considering Abdominal Pain in Pregnancy </vt:lpstr>
      <vt:lpstr>Differential Diagnosis so far</vt:lpstr>
      <vt:lpstr>Tier Your Differential </vt:lpstr>
      <vt:lpstr>Differential Diagnosis  </vt:lpstr>
      <vt:lpstr>Back to the Patient</vt:lpstr>
      <vt:lpstr>Physical Exam</vt:lpstr>
      <vt:lpstr>Physical Exam (OB/GYN)</vt:lpstr>
      <vt:lpstr>Physical Exam</vt:lpstr>
      <vt:lpstr>Labs/ Studies </vt:lpstr>
      <vt:lpstr>1.What Urine Tells Us</vt:lpstr>
      <vt:lpstr>2. UA - Components</vt:lpstr>
      <vt:lpstr>3 UA and Infection</vt:lpstr>
      <vt:lpstr>4. Interpreting the Dipstick</vt:lpstr>
      <vt:lpstr>5. More Virtues of Urine</vt:lpstr>
      <vt:lpstr>6. Urine Culture- Final   </vt:lpstr>
      <vt:lpstr>The Patient’s Labs are Back</vt:lpstr>
      <vt:lpstr>Diagnosis:  Acute Pyelonephritis </vt:lpstr>
      <vt:lpstr>Part 2. Caring for the Patient</vt:lpstr>
      <vt:lpstr>Pyelonephritis Overview</vt:lpstr>
      <vt:lpstr>Epidemiology  </vt:lpstr>
      <vt:lpstr>Epidemiology Final</vt:lpstr>
      <vt:lpstr>Pregnancy as Risk factor for UTI</vt:lpstr>
      <vt:lpstr>Table of Risk Factors for UTI in Pregnancy</vt:lpstr>
      <vt:lpstr>1.Let’s Take a Step Back… </vt:lpstr>
      <vt:lpstr>2.Asymptomatic Bacteriuria</vt:lpstr>
      <vt:lpstr>3. Asymptomatic Bacteriuria</vt:lpstr>
      <vt:lpstr>4. USPTF Screening Recommendations: Asymptomatic Bacteriuria </vt:lpstr>
      <vt:lpstr>5. Asymptomatic Bacteriuria Final</vt:lpstr>
      <vt:lpstr>Back to our patient</vt:lpstr>
      <vt:lpstr>Diagnosis – Signs and Symptoms </vt:lpstr>
      <vt:lpstr>Diagnosis – Labs and Imaging </vt:lpstr>
      <vt:lpstr>Imaging</vt:lpstr>
      <vt:lpstr>Imaging</vt:lpstr>
      <vt:lpstr>Treatment</vt:lpstr>
      <vt:lpstr>Treatment</vt:lpstr>
      <vt:lpstr>Treatment (continued)</vt:lpstr>
      <vt:lpstr>Complications and Concerns</vt:lpstr>
      <vt:lpstr>More About Our Patient…</vt:lpstr>
      <vt:lpstr>Septic Shock</vt:lpstr>
      <vt:lpstr>More on the Patient</vt:lpstr>
      <vt:lpstr>THE END </vt:lpstr>
      <vt:lpstr> Works Cited for Presentation</vt:lpstr>
      <vt:lpstr> Work Cited Cont</vt:lpstr>
      <vt:lpstr> Work cited (Cont)</vt:lpstr>
      <vt:lpstr> Works Cited (cont)</vt:lpstr>
      <vt:lpstr> Works Cited Cont</vt:lpstr>
      <vt:lpstr>Special Thanks to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Pregnant woman with dysuria</dc:title>
  <dc:creator>Dov Shalman</dc:creator>
  <cp:lastModifiedBy>Veronique D. Vicera</cp:lastModifiedBy>
  <cp:revision>435</cp:revision>
  <dcterms:created xsi:type="dcterms:W3CDTF">2012-02-02T02:54:19Z</dcterms:created>
  <dcterms:modified xsi:type="dcterms:W3CDTF">2013-07-02T14:39:49Z</dcterms:modified>
</cp:coreProperties>
</file>